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96"/>
  </p:notesMasterIdLst>
  <p:handoutMasterIdLst>
    <p:handoutMasterId r:id="rId9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383" r:id="rId16"/>
    <p:sldId id="384" r:id="rId17"/>
    <p:sldId id="385" r:id="rId18"/>
    <p:sldId id="386" r:id="rId19"/>
    <p:sldId id="387" r:id="rId20"/>
    <p:sldId id="388" r:id="rId21"/>
    <p:sldId id="389" r:id="rId22"/>
    <p:sldId id="390" r:id="rId23"/>
    <p:sldId id="391" r:id="rId24"/>
    <p:sldId id="392" r:id="rId25"/>
    <p:sldId id="271"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272" r:id="rId55"/>
    <p:sldId id="304" r:id="rId56"/>
    <p:sldId id="352" r:id="rId57"/>
    <p:sldId id="353" r:id="rId58"/>
    <p:sldId id="307" r:id="rId59"/>
    <p:sldId id="273" r:id="rId60"/>
    <p:sldId id="274" r:id="rId61"/>
    <p:sldId id="275" r:id="rId62"/>
    <p:sldId id="276" r:id="rId63"/>
    <p:sldId id="277" r:id="rId64"/>
    <p:sldId id="278" r:id="rId65"/>
    <p:sldId id="279" r:id="rId66"/>
    <p:sldId id="280" r:id="rId67"/>
    <p:sldId id="281" r:id="rId68"/>
    <p:sldId id="282" r:id="rId69"/>
    <p:sldId id="283" r:id="rId70"/>
    <p:sldId id="284" r:id="rId71"/>
    <p:sldId id="285" r:id="rId72"/>
    <p:sldId id="286" r:id="rId73"/>
    <p:sldId id="287" r:id="rId74"/>
    <p:sldId id="288" r:id="rId75"/>
    <p:sldId id="289" r:id="rId76"/>
    <p:sldId id="290" r:id="rId77"/>
    <p:sldId id="291" r:id="rId78"/>
    <p:sldId id="292" r:id="rId79"/>
    <p:sldId id="293" r:id="rId80"/>
    <p:sldId id="294" r:id="rId81"/>
    <p:sldId id="295" r:id="rId82"/>
    <p:sldId id="296" r:id="rId83"/>
    <p:sldId id="297" r:id="rId84"/>
    <p:sldId id="298" r:id="rId85"/>
    <p:sldId id="299" r:id="rId86"/>
    <p:sldId id="300" r:id="rId87"/>
    <p:sldId id="308" r:id="rId88"/>
    <p:sldId id="309" r:id="rId89"/>
    <p:sldId id="350" r:id="rId90"/>
    <p:sldId id="351" r:id="rId91"/>
    <p:sldId id="349" r:id="rId92"/>
    <p:sldId id="301" r:id="rId93"/>
    <p:sldId id="302" r:id="rId94"/>
    <p:sldId id="303" r:id="rId9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516" autoAdjust="0"/>
  </p:normalViewPr>
  <p:slideViewPr>
    <p:cSldViewPr snapToGrid="0" snapToObjects="1">
      <p:cViewPr>
        <p:scale>
          <a:sx n="85" d="100"/>
          <a:sy n="85" d="100"/>
        </p:scale>
        <p:origin x="-1776"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handoutMaster" Target="handoutMasters/handout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Georgia"/>
              <a:ea typeface="Georgia"/>
              <a:cs typeface="Georgia"/>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B09EB3-446E-9A41-9C10-A48C768A2F08}" type="datetimeFigureOut">
              <a:rPr lang="en-US" smtClean="0">
                <a:latin typeface="Georgia"/>
                <a:ea typeface="Georgia"/>
                <a:cs typeface="Georgia"/>
              </a:rPr>
              <a:t>12/10/14</a:t>
            </a:fld>
            <a:endParaRPr lang="en-US" dirty="0">
              <a:latin typeface="Georgia"/>
              <a:ea typeface="Georgia"/>
              <a:cs typeface="Georgia"/>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Georgia"/>
              <a:ea typeface="Georgia"/>
              <a:cs typeface="Georgia"/>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A977CC-0058-D142-8E22-BE2C5B58E587}" type="slidenum">
              <a:rPr lang="en-US" smtClean="0">
                <a:latin typeface="Georgia"/>
                <a:ea typeface="Georgia"/>
                <a:cs typeface="Georgia"/>
              </a:rPr>
              <a:t>‹#›</a:t>
            </a:fld>
            <a:endParaRPr lang="en-US" dirty="0">
              <a:latin typeface="Georgia"/>
              <a:ea typeface="Georgia"/>
              <a:cs typeface="Georgia"/>
            </a:endParaRPr>
          </a:p>
        </p:txBody>
      </p:sp>
    </p:spTree>
    <p:extLst>
      <p:ext uri="{BB962C8B-B14F-4D97-AF65-F5344CB8AC3E}">
        <p14:creationId xmlns:p14="http://schemas.microsoft.com/office/powerpoint/2010/main" val="3316783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indent="-88900">
              <a:buClr>
                <a:srgbClr val="000000"/>
              </a:buClr>
              <a:buFont typeface="Arial"/>
              <a:buChar char="●"/>
            </a:pPr>
            <a:endParaRPr lang="en-US" dirty="0" smtClean="0">
              <a:latin typeface="Georgia"/>
              <a:ea typeface="Georgia"/>
              <a:cs typeface="Georgia"/>
            </a:endParaRPr>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Tree>
    <p:extLst>
      <p:ext uri="{BB962C8B-B14F-4D97-AF65-F5344CB8AC3E}">
        <p14:creationId xmlns:p14="http://schemas.microsoft.com/office/powerpoint/2010/main" val="559405889"/>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Georgia"/>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 Id="rId3" Type="http://schemas.openxmlformats.org/officeDocument/2006/relationships/hyperlink" Target="http://www.wkrb13.com/markets/419912/traders-buy-high-volume-of-amtrust-financial-services-put-options-afsi/"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 Id="rId3" Type="http://schemas.openxmlformats.org/officeDocument/2006/relationships/hyperlink" Target="http://seekingalpha.com/article/2704445-fedex-delivers-more-than-just-packages"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finance.yahoo.com/news/deutsche-bank-costco-expected-report-174717529.html" TargetMode="External"/><Relationship Id="rId4" Type="http://schemas.openxmlformats.org/officeDocument/2006/relationships/hyperlink" Target="http://www.fool.com/investing/general/2014/11/19/how-costco-wholesale-leaped-13-in-a-single-month.aspx" TargetMode="External"/><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 Id="rId3" Type="http://schemas.openxmlformats.org/officeDocument/2006/relationships/hyperlink" Target="http://www.nasdaq.com/article/sherwin-williams-shw-hits-new-52-week-high-at-23835-analyst-blog-cm413350%23ixzz3KtTDZGem"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introduction of</a:t>
            </a:r>
            <a:r>
              <a:rPr lang="en-US" baseline="0" dirty="0" smtClean="0"/>
              <a:t> a clinic partnership in their stores would increase store traffic, get </a:t>
            </a:r>
            <a:r>
              <a:rPr lang="en-US" baseline="0" dirty="0" err="1" smtClean="0"/>
              <a:t>walmart</a:t>
            </a:r>
            <a:r>
              <a:rPr lang="en-US" baseline="0" dirty="0" smtClean="0"/>
              <a:t> partially into the expanding healthcare sector. Getting into banking for customers for low income customers with no overdraft fees would also increase traffic. Also, the holiday season should lead to positive 4</a:t>
            </a:r>
            <a:r>
              <a:rPr lang="en-US" baseline="30000" dirty="0" smtClean="0"/>
              <a:t>th</a:t>
            </a:r>
            <a:r>
              <a:rPr lang="en-US" baseline="0" dirty="0" smtClean="0"/>
              <a:t> quarter earnings. </a:t>
            </a:r>
            <a:endParaRPr lang="en-US" dirty="0"/>
          </a:p>
        </p:txBody>
      </p:sp>
      <p:sp>
        <p:nvSpPr>
          <p:cNvPr id="4" name="Slide Number Placeholder 3"/>
          <p:cNvSpPr>
            <a:spLocks noGrp="1"/>
          </p:cNvSpPr>
          <p:nvPr>
            <p:ph type="sldNum" sz="quarter" idx="10"/>
          </p:nvPr>
        </p:nvSpPr>
        <p:spPr/>
        <p:txBody>
          <a:bodyPr/>
          <a:lstStyle/>
          <a:p>
            <a:fld id="{30F0F275-8056-42E4-A979-4D1869C84CA6}" type="slidenum">
              <a:rPr lang="en-US" smtClean="0">
                <a:latin typeface="Georgia"/>
                <a:ea typeface="Georgia"/>
                <a:cs typeface="Georgia"/>
              </a:rPr>
              <a:pPr/>
              <a:t>37</a:t>
            </a:fld>
            <a:endParaRPr lang="en-US" dirty="0">
              <a:latin typeface="Georgia"/>
              <a:ea typeface="Georgia"/>
              <a:cs typeface="Georgia"/>
            </a:endParaRPr>
          </a:p>
        </p:txBody>
      </p:sp>
    </p:spTree>
    <p:extLst>
      <p:ext uri="{BB962C8B-B14F-4D97-AF65-F5344CB8AC3E}">
        <p14:creationId xmlns:p14="http://schemas.microsoft.com/office/powerpoint/2010/main" val="32024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hlink"/>
              </a:buClr>
              <a:buSzPct val="25000"/>
              <a:buFont typeface="Calibri"/>
              <a:buNone/>
            </a:pPr>
            <a:r>
              <a:rPr lang="en-US" sz="1200" b="0" i="0" u="sng" strike="noStrike" cap="none" baseline="0">
                <a:solidFill>
                  <a:schemeClr val="hlink"/>
                </a:solidFill>
                <a:latin typeface="Calibri"/>
                <a:ea typeface="Calibri"/>
                <a:cs typeface="Calibri"/>
                <a:sym typeface="Calibri"/>
                <a:hlinkClick r:id="rId3"/>
              </a:rPr>
              <a:t>http://www.wkrb13.com/markets/419912/traders-buy-high-volume-of-amtrust-financial-services-put-options-afsi/</a:t>
            </a:r>
            <a:r>
              <a:rPr lang="en-US" sz="1200" b="0" i="0" u="none" strike="noStrike" cap="none" baseline="0">
                <a:solidFill>
                  <a:schemeClr val="dk1"/>
                </a:solidFill>
                <a:latin typeface="Calibri"/>
                <a:ea typeface="Calibri"/>
                <a:cs typeface="Calibri"/>
                <a:sym typeface="Calibri"/>
              </a:rP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hlink"/>
              </a:buClr>
              <a:buSzPct val="25000"/>
              <a:buFont typeface="Calibri"/>
              <a:buNone/>
            </a:pPr>
            <a:r>
              <a:rPr lang="en-US" sz="1200" b="0" i="0" u="sng" strike="noStrike" cap="none" baseline="0">
                <a:solidFill>
                  <a:schemeClr val="hlink"/>
                </a:solidFill>
                <a:latin typeface="Calibri"/>
                <a:ea typeface="Calibri"/>
                <a:cs typeface="Calibri"/>
                <a:sym typeface="Calibri"/>
                <a:hlinkClick r:id="rId3"/>
              </a:rPr>
              <a:t>http://seekingalpha.com/article/2704445-fedex-delivers-more-than-just-packages</a:t>
            </a:r>
            <a:r>
              <a:rPr lang="en-US" sz="1200" b="0" i="0" u="none" strike="noStrike" cap="none" baseline="0">
                <a:solidFill>
                  <a:schemeClr val="dk1"/>
                </a:solidFill>
                <a:latin typeface="Calibri"/>
                <a:ea typeface="Calibri"/>
                <a:cs typeface="Calibri"/>
                <a:sym typeface="Calibri"/>
              </a:rP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hlink"/>
              </a:buClr>
              <a:buSzPct val="25000"/>
              <a:buFont typeface="Calibri"/>
              <a:buNone/>
            </a:pPr>
            <a:r>
              <a:rPr lang="en-US" sz="1200" b="0" i="0" u="sng" strike="noStrike" cap="none" baseline="0">
                <a:solidFill>
                  <a:schemeClr val="hlink"/>
                </a:solidFill>
                <a:latin typeface="Calibri"/>
                <a:ea typeface="Calibri"/>
                <a:cs typeface="Calibri"/>
                <a:sym typeface="Calibri"/>
                <a:hlinkClick r:id="rId3"/>
              </a:rPr>
              <a:t>http://finance.yahoo.com/news/deutsche-bank-costco-expected-report-174717529.html</a:t>
            </a:r>
            <a:r>
              <a:rPr lang="en-US" sz="1200" b="0" i="0" u="none" strike="noStrike" cap="none" baseline="0">
                <a:solidFill>
                  <a:schemeClr val="dk1"/>
                </a:solidFill>
                <a:latin typeface="Calibri"/>
                <a:ea typeface="Calibri"/>
                <a:cs typeface="Calibri"/>
                <a:sym typeface="Calibri"/>
              </a:rPr>
              <a:t> </a:t>
            </a:r>
          </a:p>
          <a:p>
            <a:pPr marL="0" marR="0" lvl="0" indent="0" algn="l" rtl="0">
              <a:spcBef>
                <a:spcPts val="0"/>
              </a:spcBef>
              <a:buClr>
                <a:schemeClr val="hlink"/>
              </a:buClr>
              <a:buSzPct val="25000"/>
              <a:buFont typeface="Calibri"/>
              <a:buNone/>
            </a:pPr>
            <a:r>
              <a:rPr lang="en-US" sz="1200" b="0" i="0" u="sng" strike="noStrike" cap="none" baseline="0">
                <a:solidFill>
                  <a:schemeClr val="hlink"/>
                </a:solidFill>
                <a:latin typeface="Calibri"/>
                <a:ea typeface="Calibri"/>
                <a:cs typeface="Calibri"/>
                <a:sym typeface="Calibri"/>
                <a:hlinkClick r:id="rId4"/>
              </a:rPr>
              <a:t>http://www.fool.com/investing/general/2014/11/19/how-costco-wholesale-leaped-13-in-a-single-month.aspx</a:t>
            </a:r>
            <a:r>
              <a:rPr lang="en-US" sz="1200" b="0" i="0" u="none" strike="noStrike" cap="none" baseline="0">
                <a:solidFill>
                  <a:schemeClr val="dk1"/>
                </a:solidFill>
                <a:latin typeface="Calibri"/>
                <a:ea typeface="Calibri"/>
                <a:cs typeface="Calibri"/>
                <a:sym typeface="Calibri"/>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7" name="Shape 3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buClr>
                <a:schemeClr val="dk1"/>
              </a:buClr>
              <a:buSzPct val="25000"/>
              <a:buFont typeface="Arial"/>
              <a:buNone/>
            </a:pPr>
            <a:r>
              <a:rPr lang="en-US" sz="1200" b="0" i="0" u="none" strike="noStrike" cap="none" baseline="0">
                <a:solidFill>
                  <a:schemeClr val="dk1"/>
                </a:solidFill>
                <a:latin typeface="Calibri"/>
                <a:ea typeface="Calibri"/>
                <a:cs typeface="Calibri"/>
                <a:sym typeface="Calibri"/>
              </a:rPr>
              <a:t>Sherwin-Williams recorded net sales of around $3,150.6 million in the quarter, a 10.6% year-over-year rise</a:t>
            </a:r>
          </a:p>
          <a:p>
            <a:pPr marL="0" marR="0" lvl="0" indent="0" algn="l" rtl="0">
              <a:lnSpc>
                <a:spcPct val="150000"/>
              </a:lnSpc>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Read more: </a:t>
            </a:r>
            <a:r>
              <a:rPr lang="en-US" sz="1200" b="0" i="0" u="sng" strike="noStrike" cap="none" baseline="0">
                <a:solidFill>
                  <a:schemeClr val="hlink"/>
                </a:solidFill>
                <a:latin typeface="Calibri"/>
                <a:ea typeface="Calibri"/>
                <a:cs typeface="Calibri"/>
                <a:sym typeface="Calibri"/>
                <a:hlinkClick r:id="rId3"/>
              </a:rPr>
              <a:t>http://www.nasdaq.com/article/sherwin-williams-shw-hits-new-52-week-high-at-23835-analyst-blog-cm413350#ixzz3KtTDZGem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rgbClr val="424858"/>
              </a:buClr>
              <a:buSzPct val="25000"/>
              <a:buFont typeface="Calibri"/>
              <a:buNone/>
            </a:pPr>
            <a:r>
              <a:rPr lang="en-US" sz="1200" b="0" i="0" u="none" strike="noStrike" cap="none" baseline="0">
                <a:solidFill>
                  <a:srgbClr val="424858"/>
                </a:solidFill>
                <a:latin typeface="Calibri"/>
                <a:ea typeface="Calibri"/>
                <a:cs typeface="Calibri"/>
                <a:sym typeface="Calibri"/>
              </a:rPr>
              <a:t>Overall U.S. same-store sales rose 0.5 percent, ending a six-quarter streak of flat or declining same-store sales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1" name="Shape 11"/>
          <p:cNvSpPr>
            <a:spLocks noGrp="1"/>
          </p:cNvSpPr>
          <p:nvPr>
            <p:ph type="pic" idx="2"/>
          </p:nvPr>
        </p:nvSpPr>
        <p:spPr>
          <a:xfrm>
            <a:off x="1792288" y="612775"/>
            <a:ext cx="5486399" cy="4114800"/>
          </a:xfrm>
          <a:prstGeom prst="rect">
            <a:avLst/>
          </a:prstGeom>
          <a:noFill/>
          <a:ln>
            <a:noFill/>
          </a:ln>
        </p:spPr>
      </p:sp>
      <p:sp>
        <p:nvSpPr>
          <p:cNvPr id="12" name="Shape 1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atin typeface="Georgia"/>
                <a:ea typeface="Georgia"/>
                <a:cs typeface="Georgia"/>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dirty="0"/>
          </a:p>
        </p:txBody>
      </p:sp>
      <p:sp>
        <p:nvSpPr>
          <p:cNvPr id="13" name="Shape 13"/>
          <p:cNvSpPr txBox="1">
            <a:spLocks noGrp="1"/>
          </p:cNvSpPr>
          <p:nvPr>
            <p:ph type="ftr" idx="11"/>
          </p:nvPr>
        </p:nvSpPr>
        <p:spPr>
          <a:xfrm>
            <a:off x="199700" y="6096000"/>
            <a:ext cx="2895600" cy="365125"/>
          </a:xfrm>
          <a:prstGeom prst="rect">
            <a:avLst/>
          </a:prstGeom>
          <a:noFill/>
          <a:ln>
            <a:noFill/>
          </a:ln>
        </p:spPr>
        <p:txBody>
          <a:bodyPr lIns="91425" tIns="91425" rIns="91425" bIns="91425" anchor="b"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cxnSp>
        <p:nvCxnSpPr>
          <p:cNvPr id="14" name="Shape 14"/>
          <p:cNvCxnSpPr/>
          <p:nvPr/>
        </p:nvCxnSpPr>
        <p:spPr>
          <a:xfrm>
            <a:off x="176050" y="6477000"/>
            <a:ext cx="8763000" cy="0"/>
          </a:xfrm>
          <a:prstGeom prst="straightConnector1">
            <a:avLst/>
          </a:prstGeom>
          <a:noFill/>
          <a:ln w="9525" cap="flat">
            <a:solidFill>
              <a:schemeClr val="dk1"/>
            </a:solidFill>
            <a:prstDash val="solid"/>
            <a:round/>
            <a:headEnd type="none" w="med" len="med"/>
            <a:tailEnd type="none" w="med" len="med"/>
          </a:ln>
        </p:spPr>
      </p:cxnSp>
      <p:cxnSp>
        <p:nvCxnSpPr>
          <p:cNvPr id="15" name="Shape 15"/>
          <p:cNvCxnSpPr/>
          <p:nvPr/>
        </p:nvCxnSpPr>
        <p:spPr>
          <a:xfrm>
            <a:off x="8558050" y="6477000"/>
            <a:ext cx="0" cy="228600"/>
          </a:xfrm>
          <a:prstGeom prst="straightConnector1">
            <a:avLst/>
          </a:prstGeom>
          <a:noFill/>
          <a:ln w="9525" cap="flat">
            <a:solidFill>
              <a:schemeClr val="dk1"/>
            </a:solidFill>
            <a:prstDash val="solid"/>
            <a:round/>
            <a:headEnd type="none" w="med" len="med"/>
            <a:tailEnd type="none" w="med" len="med"/>
          </a:ln>
        </p:spPr>
      </p:cxnSp>
      <p:sp>
        <p:nvSpPr>
          <p:cNvPr id="16" name="Shape 16"/>
          <p:cNvSpPr txBox="1"/>
          <p:nvPr/>
        </p:nvSpPr>
        <p:spPr>
          <a:xfrm>
            <a:off x="197069" y="6490155"/>
            <a:ext cx="391772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dirty="0">
                <a:solidFill>
                  <a:schemeClr val="dk1"/>
                </a:solidFill>
                <a:latin typeface="Georgia"/>
                <a:ea typeface="Georgia"/>
                <a:cs typeface="Georgia"/>
                <a:sym typeface="Arial"/>
              </a:rPr>
              <a:t>LOYOLA UNIVERSITY MARYLAND  | SELLINGER SCHOOL OF BUSINESS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mparison">
    <p:bg>
      <p:bgPr>
        <a:blipFill rotWithShape="1">
          <a:blip r:embed="rId2">
            <a:alphaModFix/>
          </a:blip>
          <a:stretch>
            <a:fillRect/>
          </a:stretch>
        </a:blipFill>
        <a:effectLst/>
      </p:bgPr>
    </p:bg>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atin typeface="Georgia"/>
                <a:ea typeface="Georgia"/>
                <a:cs typeface="Georgia"/>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dirty="0"/>
          </a:p>
        </p:txBody>
      </p:sp>
      <p:sp>
        <p:nvSpPr>
          <p:cNvPr id="71" name="Shape 7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72" name="Shape 7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atin typeface="Georgia"/>
                <a:ea typeface="Georgia"/>
                <a:cs typeface="Georgia"/>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dirty="0"/>
          </a:p>
        </p:txBody>
      </p:sp>
      <p:sp>
        <p:nvSpPr>
          <p:cNvPr id="73" name="Shape 7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74" name="Shape 74"/>
          <p:cNvSpPr txBox="1">
            <a:spLocks noGrp="1"/>
          </p:cNvSpPr>
          <p:nvPr>
            <p:ph type="title"/>
          </p:nvPr>
        </p:nvSpPr>
        <p:spPr>
          <a:xfrm>
            <a:off x="685800" y="685800"/>
            <a:ext cx="7467600" cy="740663"/>
          </a:xfrm>
          <a:prstGeom prst="rect">
            <a:avLst/>
          </a:prstGeom>
          <a:noFill/>
          <a:ln>
            <a:noFill/>
          </a:ln>
        </p:spPr>
        <p:txBody>
          <a:bodyPr lIns="91425" tIns="91425" rIns="91425" bIns="91425" anchor="t" anchorCtr="0"/>
          <a:lstStyle>
            <a:lvl1pPr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75" name="Shape 75"/>
          <p:cNvSpPr txBox="1">
            <a:spLocks noGrp="1"/>
          </p:cNvSpPr>
          <p:nvPr>
            <p:ph type="ftr" idx="11"/>
          </p:nvPr>
        </p:nvSpPr>
        <p:spPr>
          <a:xfrm>
            <a:off x="199700" y="6096000"/>
            <a:ext cx="2895600" cy="365125"/>
          </a:xfrm>
          <a:prstGeom prst="rect">
            <a:avLst/>
          </a:prstGeom>
          <a:noFill/>
          <a:ln>
            <a:noFill/>
          </a:ln>
        </p:spPr>
        <p:txBody>
          <a:bodyPr lIns="91425" tIns="91425" rIns="91425" bIns="91425" anchor="b"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cxnSp>
        <p:nvCxnSpPr>
          <p:cNvPr id="76" name="Shape 76"/>
          <p:cNvCxnSpPr/>
          <p:nvPr/>
        </p:nvCxnSpPr>
        <p:spPr>
          <a:xfrm>
            <a:off x="176050" y="6477000"/>
            <a:ext cx="8763000" cy="0"/>
          </a:xfrm>
          <a:prstGeom prst="straightConnector1">
            <a:avLst/>
          </a:prstGeom>
          <a:noFill/>
          <a:ln w="9525" cap="flat">
            <a:solidFill>
              <a:schemeClr val="dk1"/>
            </a:solidFill>
            <a:prstDash val="solid"/>
            <a:round/>
            <a:headEnd type="none" w="med" len="med"/>
            <a:tailEnd type="none" w="med" len="med"/>
          </a:ln>
        </p:spPr>
      </p:cxnSp>
      <p:cxnSp>
        <p:nvCxnSpPr>
          <p:cNvPr id="77" name="Shape 77"/>
          <p:cNvCxnSpPr/>
          <p:nvPr/>
        </p:nvCxnSpPr>
        <p:spPr>
          <a:xfrm>
            <a:off x="8558050" y="6477000"/>
            <a:ext cx="0" cy="228600"/>
          </a:xfrm>
          <a:prstGeom prst="straightConnector1">
            <a:avLst/>
          </a:prstGeom>
          <a:noFill/>
          <a:ln w="9525" cap="flat">
            <a:solidFill>
              <a:schemeClr val="dk1"/>
            </a:solidFill>
            <a:prstDash val="solid"/>
            <a:round/>
            <a:headEnd type="none" w="med" len="med"/>
            <a:tailEnd type="none" w="med" len="med"/>
          </a:ln>
        </p:spPr>
      </p:cxnSp>
      <p:sp>
        <p:nvSpPr>
          <p:cNvPr id="78" name="Shape 78"/>
          <p:cNvSpPr txBox="1"/>
          <p:nvPr/>
        </p:nvSpPr>
        <p:spPr>
          <a:xfrm>
            <a:off x="197069" y="6490155"/>
            <a:ext cx="391772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dirty="0">
                <a:solidFill>
                  <a:schemeClr val="dk1"/>
                </a:solidFill>
                <a:latin typeface="Georgia"/>
                <a:ea typeface="Georgia"/>
                <a:cs typeface="Georgia"/>
                <a:sym typeface="Arial"/>
              </a:rPr>
              <a:t>LOYOLA UNIVERSITY MARYLAND  | SELLINGER SCHOOL OF BUSINESS</a:t>
            </a:r>
          </a:p>
        </p:txBody>
      </p:sp>
      <p:sp>
        <p:nvSpPr>
          <p:cNvPr id="79" name="Shape 79"/>
          <p:cNvSpPr txBox="1">
            <a:spLocks noGrp="1"/>
          </p:cNvSpPr>
          <p:nvPr>
            <p:ph type="sldNum" idx="12"/>
          </p:nvPr>
        </p:nvSpPr>
        <p:spPr>
          <a:xfrm>
            <a:off x="8686800" y="6629400"/>
            <a:ext cx="381000" cy="228600"/>
          </a:xfrm>
          <a:prstGeom prst="rect">
            <a:avLst/>
          </a:prstGeom>
          <a:noFill/>
          <a:ln>
            <a:noFill/>
          </a:ln>
        </p:spPr>
        <p:txBody>
          <a:bodyPr lIns="91425" tIns="91425" rIns="91425" bIns="91425" anchor="t" anchorCtr="0">
            <a:noAutofit/>
          </a:body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bg>
      <p:bgPr>
        <a:blipFill rotWithShape="1">
          <a:blip r:embed="rId2">
            <a:alphaModFix/>
          </a:blip>
          <a:stretch>
            <a:fillRect/>
          </a:stretch>
        </a:blip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85800" y="685800"/>
            <a:ext cx="7467600" cy="740663"/>
          </a:xfrm>
          <a:prstGeom prst="rect">
            <a:avLst/>
          </a:prstGeom>
          <a:noFill/>
          <a:ln>
            <a:noFill/>
          </a:ln>
        </p:spPr>
        <p:txBody>
          <a:bodyPr lIns="91425" tIns="91425" rIns="91425" bIns="91425" anchor="t" anchorCtr="0"/>
          <a:lstStyle>
            <a:lvl1pPr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82" name="Shape 82"/>
          <p:cNvSpPr txBox="1">
            <a:spLocks noGrp="1"/>
          </p:cNvSpPr>
          <p:nvPr>
            <p:ph type="ftr" idx="11"/>
          </p:nvPr>
        </p:nvSpPr>
        <p:spPr>
          <a:xfrm>
            <a:off x="199700" y="6096000"/>
            <a:ext cx="2895600" cy="365125"/>
          </a:xfrm>
          <a:prstGeom prst="rect">
            <a:avLst/>
          </a:prstGeom>
          <a:noFill/>
          <a:ln>
            <a:noFill/>
          </a:ln>
        </p:spPr>
        <p:txBody>
          <a:bodyPr lIns="91425" tIns="91425" rIns="91425" bIns="91425" anchor="b"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cxnSp>
        <p:nvCxnSpPr>
          <p:cNvPr id="83" name="Shape 83"/>
          <p:cNvCxnSpPr/>
          <p:nvPr/>
        </p:nvCxnSpPr>
        <p:spPr>
          <a:xfrm>
            <a:off x="176050" y="6477000"/>
            <a:ext cx="8763000" cy="0"/>
          </a:xfrm>
          <a:prstGeom prst="straightConnector1">
            <a:avLst/>
          </a:prstGeom>
          <a:noFill/>
          <a:ln w="9525" cap="flat">
            <a:solidFill>
              <a:schemeClr val="dk1"/>
            </a:solidFill>
            <a:prstDash val="solid"/>
            <a:round/>
            <a:headEnd type="none" w="med" len="med"/>
            <a:tailEnd type="none" w="med" len="med"/>
          </a:ln>
        </p:spPr>
      </p:cxnSp>
      <p:cxnSp>
        <p:nvCxnSpPr>
          <p:cNvPr id="84" name="Shape 84"/>
          <p:cNvCxnSpPr/>
          <p:nvPr/>
        </p:nvCxnSpPr>
        <p:spPr>
          <a:xfrm>
            <a:off x="8558050" y="6477000"/>
            <a:ext cx="0" cy="228600"/>
          </a:xfrm>
          <a:prstGeom prst="straightConnector1">
            <a:avLst/>
          </a:prstGeom>
          <a:noFill/>
          <a:ln w="9525" cap="flat">
            <a:solidFill>
              <a:schemeClr val="dk1"/>
            </a:solidFill>
            <a:prstDash val="solid"/>
            <a:round/>
            <a:headEnd type="none" w="med" len="med"/>
            <a:tailEnd type="none" w="med" len="med"/>
          </a:ln>
        </p:spPr>
      </p:cxnSp>
      <p:sp>
        <p:nvSpPr>
          <p:cNvPr id="85" name="Shape 85"/>
          <p:cNvSpPr txBox="1"/>
          <p:nvPr/>
        </p:nvSpPr>
        <p:spPr>
          <a:xfrm>
            <a:off x="197069" y="6490155"/>
            <a:ext cx="391772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dirty="0">
                <a:solidFill>
                  <a:schemeClr val="dk1"/>
                </a:solidFill>
                <a:latin typeface="Georgia"/>
                <a:ea typeface="Georgia"/>
                <a:cs typeface="Georgia"/>
                <a:sym typeface="Arial"/>
              </a:rPr>
              <a:t>LOYOLA UNIVERSITY MARYLAND  | SELLINGER SCHOOL OF BUSINESS</a:t>
            </a:r>
          </a:p>
        </p:txBody>
      </p:sp>
      <p:sp>
        <p:nvSpPr>
          <p:cNvPr id="86" name="Shape 86"/>
          <p:cNvSpPr txBox="1">
            <a:spLocks noGrp="1"/>
          </p:cNvSpPr>
          <p:nvPr>
            <p:ph type="sldNum" idx="12"/>
          </p:nvPr>
        </p:nvSpPr>
        <p:spPr>
          <a:xfrm>
            <a:off x="8686800" y="6629400"/>
            <a:ext cx="381000" cy="228600"/>
          </a:xfrm>
          <a:prstGeom prst="rect">
            <a:avLst/>
          </a:prstGeom>
          <a:noFill/>
          <a:ln>
            <a:noFill/>
          </a:ln>
        </p:spPr>
        <p:txBody>
          <a:bodyPr lIns="91425" tIns="91425" rIns="91425" bIns="91425" anchor="t" anchorCtr="0">
            <a:noAutofit/>
          </a:body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
        <p:nvSpPr>
          <p:cNvPr id="8" name="Slide Number Placeholder 17"/>
          <p:cNvSpPr txBox="1">
            <a:spLocks/>
          </p:cNvSpPr>
          <p:nvPr userDrawn="1"/>
        </p:nvSpPr>
        <p:spPr>
          <a:xfrm>
            <a:off x="8305800" y="6400801"/>
            <a:ext cx="609600" cy="471170"/>
          </a:xfrm>
          <a:prstGeom prst="rect">
            <a:avLst/>
          </a:prstGeom>
        </p:spPr>
        <p:txBody>
          <a:bodyPr vert="horz" lIns="91440" tIns="45720" rIns="91440" bIns="45720" rtlCol="0" anchor="ctr" anchorCtr="0"/>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a:t>
            </a:fld>
            <a:endParaRPr lang="en-US" dirty="0">
              <a:latin typeface="Georgia"/>
              <a:ea typeface="Georgia"/>
              <a:cs typeface="Georg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lt1"/>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04800" y="304800"/>
            <a:ext cx="8381999" cy="1066799"/>
          </a:xfrm>
          <a:prstGeom prst="rect">
            <a:avLst/>
          </a:prstGeom>
          <a:noFill/>
          <a:ln>
            <a:noFill/>
          </a:ln>
        </p:spPr>
        <p:txBody>
          <a:bodyPr lIns="91425" tIns="91425" rIns="91425" bIns="91425" anchor="t" anchorCtr="0"/>
          <a:lstStyle>
            <a:lvl1pPr algn="l" rtl="0">
              <a:spcBef>
                <a:spcPts val="0"/>
              </a:spcBef>
              <a:buClr>
                <a:schemeClr val="dk1"/>
              </a:buClr>
              <a:buFont typeface="Arial"/>
              <a:buNone/>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89" name="Shape 8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atin typeface="Georgia"/>
                <a:ea typeface="Georgia"/>
                <a:cs typeface="Georgia"/>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dirty="0"/>
          </a:p>
        </p:txBody>
      </p:sp>
      <p:sp>
        <p:nvSpPr>
          <p:cNvPr id="90" name="Shape 90"/>
          <p:cNvSpPr txBox="1">
            <a:spLocks noGrp="1"/>
          </p:cNvSpPr>
          <p:nvPr>
            <p:ph type="dt" idx="10"/>
          </p:nvPr>
        </p:nvSpPr>
        <p:spPr>
          <a:xfrm>
            <a:off x="1371600" y="6492875"/>
            <a:ext cx="2133599" cy="365125"/>
          </a:xfrm>
          <a:prstGeom prst="rect">
            <a:avLst/>
          </a:prstGeom>
          <a:noFill/>
          <a:ln>
            <a:noFill/>
          </a:ln>
        </p:spPr>
        <p:txBody>
          <a:bodyPr lIns="91425" tIns="91425" rIns="91425" bIns="91425" anchor="t"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
        <p:nvSpPr>
          <p:cNvPr id="92" name="Shape 92"/>
          <p:cNvSpPr txBox="1">
            <a:spLocks noGrp="1"/>
          </p:cNvSpPr>
          <p:nvPr>
            <p:ph type="sldNum" idx="12"/>
          </p:nvPr>
        </p:nvSpPr>
        <p:spPr>
          <a:xfrm>
            <a:off x="8260079" y="6339839"/>
            <a:ext cx="609599" cy="471169"/>
          </a:xfrm>
          <a:prstGeom prst="rect">
            <a:avLst/>
          </a:prstGeom>
          <a:noFill/>
          <a:ln>
            <a:noFill/>
          </a:ln>
        </p:spPr>
        <p:txBody>
          <a:bodyPr lIns="91425" tIns="91425" rIns="91425" bIns="91425" anchor="t" anchorCtr="0">
            <a:noAutofit/>
          </a:body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1"/>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algn="l" rtl="0">
              <a:spcBef>
                <a:spcPts val="0"/>
              </a:spcBef>
              <a:buClr>
                <a:schemeClr val="dk1"/>
              </a:buClr>
              <a:buFont typeface="Arial"/>
              <a:buNone/>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95" name="Shape 9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atin typeface="Georgia"/>
                <a:ea typeface="Georgia"/>
                <a:cs typeface="Georgia"/>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dirty="0"/>
          </a:p>
        </p:txBody>
      </p:sp>
      <p:sp>
        <p:nvSpPr>
          <p:cNvPr id="96" name="Shape 96"/>
          <p:cNvSpPr txBox="1">
            <a:spLocks noGrp="1"/>
          </p:cNvSpPr>
          <p:nvPr>
            <p:ph type="dt" idx="10"/>
          </p:nvPr>
        </p:nvSpPr>
        <p:spPr>
          <a:xfrm>
            <a:off x="1371600" y="6492875"/>
            <a:ext cx="2133599" cy="365125"/>
          </a:xfrm>
          <a:prstGeom prst="rect">
            <a:avLst/>
          </a:prstGeom>
          <a:noFill/>
          <a:ln>
            <a:noFill/>
          </a:ln>
        </p:spPr>
        <p:txBody>
          <a:bodyPr lIns="91425" tIns="91425" rIns="91425" bIns="91425" anchor="t"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
        <p:nvSpPr>
          <p:cNvPr id="97" name="Shape 97"/>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
        <p:nvSpPr>
          <p:cNvPr id="98" name="Shape 98"/>
          <p:cNvSpPr txBox="1">
            <a:spLocks noGrp="1"/>
          </p:cNvSpPr>
          <p:nvPr>
            <p:ph type="sldNum" idx="12"/>
          </p:nvPr>
        </p:nvSpPr>
        <p:spPr>
          <a:xfrm>
            <a:off x="8260079" y="6339839"/>
            <a:ext cx="609599" cy="471169"/>
          </a:xfrm>
          <a:prstGeom prst="rect">
            <a:avLst/>
          </a:prstGeom>
          <a:noFill/>
          <a:ln>
            <a:noFill/>
          </a:ln>
        </p:spPr>
        <p:txBody>
          <a:bodyPr lIns="91425" tIns="91425" rIns="91425" bIns="91425" anchor="t" anchorCtr="0">
            <a:noAutofit/>
          </a:body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547687"/>
            <a:ext cx="3008313" cy="1162049"/>
          </a:xfrm>
          <a:prstGeom prst="rect">
            <a:avLst/>
          </a:prstGeom>
          <a:noFill/>
          <a:ln>
            <a:noFill/>
          </a:ln>
        </p:spPr>
        <p:txBody>
          <a:bodyPr lIns="91425" tIns="91425" rIns="91425" bIns="91425" anchor="b" anchorCtr="0"/>
          <a:lstStyle>
            <a:lvl1pPr algn="l"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9" name="Shape 19"/>
          <p:cNvSpPr txBox="1">
            <a:spLocks noGrp="1"/>
          </p:cNvSpPr>
          <p:nvPr>
            <p:ph type="body" idx="1"/>
          </p:nvPr>
        </p:nvSpPr>
        <p:spPr>
          <a:xfrm>
            <a:off x="3575050" y="547687"/>
            <a:ext cx="5111750" cy="5472113"/>
          </a:xfrm>
          <a:prstGeom prst="rect">
            <a:avLst/>
          </a:prstGeom>
          <a:noFill/>
          <a:ln>
            <a:noFill/>
          </a:ln>
        </p:spPr>
        <p:txBody>
          <a:bodyPr lIns="91425" tIns="91425" rIns="91425" bIns="91425" anchor="t" anchorCtr="0"/>
          <a:lstStyle>
            <a:lvl1pPr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0" name="Shape 20"/>
          <p:cNvSpPr txBox="1">
            <a:spLocks noGrp="1"/>
          </p:cNvSpPr>
          <p:nvPr>
            <p:ph type="body" idx="2"/>
          </p:nvPr>
        </p:nvSpPr>
        <p:spPr>
          <a:xfrm>
            <a:off x="457200" y="1709736"/>
            <a:ext cx="3008313" cy="4310063"/>
          </a:xfrm>
          <a:prstGeom prst="rect">
            <a:avLst/>
          </a:prstGeom>
          <a:noFill/>
          <a:ln>
            <a:noFill/>
          </a:ln>
        </p:spPr>
        <p:txBody>
          <a:bodyPr lIns="91425" tIns="91425" rIns="91425" bIns="91425" anchor="t" anchorCtr="0"/>
          <a:lstStyle>
            <a:lvl1pPr marL="0" indent="0" rtl="0">
              <a:spcBef>
                <a:spcPts val="0"/>
              </a:spcBef>
              <a:buFont typeface="Arial"/>
              <a:buNone/>
              <a:defRPr>
                <a:latin typeface="Georgia"/>
                <a:ea typeface="Georgia"/>
                <a:cs typeface="Georgia"/>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dirty="0"/>
          </a:p>
        </p:txBody>
      </p:sp>
      <p:sp>
        <p:nvSpPr>
          <p:cNvPr id="21" name="Shape 21"/>
          <p:cNvSpPr txBox="1">
            <a:spLocks noGrp="1"/>
          </p:cNvSpPr>
          <p:nvPr>
            <p:ph type="ftr" idx="11"/>
          </p:nvPr>
        </p:nvSpPr>
        <p:spPr>
          <a:xfrm>
            <a:off x="199700" y="6096000"/>
            <a:ext cx="2895600" cy="365125"/>
          </a:xfrm>
          <a:prstGeom prst="rect">
            <a:avLst/>
          </a:prstGeom>
          <a:noFill/>
          <a:ln>
            <a:noFill/>
          </a:ln>
        </p:spPr>
        <p:txBody>
          <a:bodyPr lIns="91425" tIns="91425" rIns="91425" bIns="91425" anchor="b"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cxnSp>
        <p:nvCxnSpPr>
          <p:cNvPr id="22" name="Shape 22"/>
          <p:cNvCxnSpPr/>
          <p:nvPr/>
        </p:nvCxnSpPr>
        <p:spPr>
          <a:xfrm>
            <a:off x="176050" y="6477000"/>
            <a:ext cx="8763000" cy="0"/>
          </a:xfrm>
          <a:prstGeom prst="straightConnector1">
            <a:avLst/>
          </a:prstGeom>
          <a:noFill/>
          <a:ln w="9525" cap="flat">
            <a:solidFill>
              <a:schemeClr val="dk1"/>
            </a:solidFill>
            <a:prstDash val="solid"/>
            <a:round/>
            <a:headEnd type="none" w="med" len="med"/>
            <a:tailEnd type="none" w="med" len="med"/>
          </a:ln>
        </p:spPr>
      </p:cxnSp>
      <p:cxnSp>
        <p:nvCxnSpPr>
          <p:cNvPr id="23" name="Shape 23"/>
          <p:cNvCxnSpPr/>
          <p:nvPr/>
        </p:nvCxnSpPr>
        <p:spPr>
          <a:xfrm>
            <a:off x="8558050" y="6477000"/>
            <a:ext cx="0" cy="228600"/>
          </a:xfrm>
          <a:prstGeom prst="straightConnector1">
            <a:avLst/>
          </a:prstGeom>
          <a:noFill/>
          <a:ln w="9525" cap="flat">
            <a:solidFill>
              <a:schemeClr val="dk1"/>
            </a:solidFill>
            <a:prstDash val="solid"/>
            <a:round/>
            <a:headEnd type="none" w="med" len="med"/>
            <a:tailEnd type="none" w="med" len="med"/>
          </a:ln>
        </p:spPr>
      </p:cxnSp>
      <p:sp>
        <p:nvSpPr>
          <p:cNvPr id="24" name="Shape 24"/>
          <p:cNvSpPr txBox="1"/>
          <p:nvPr/>
        </p:nvSpPr>
        <p:spPr>
          <a:xfrm>
            <a:off x="197069" y="6490155"/>
            <a:ext cx="391772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dirty="0">
                <a:solidFill>
                  <a:schemeClr val="dk1"/>
                </a:solidFill>
                <a:latin typeface="Georgia"/>
                <a:ea typeface="Georgia"/>
                <a:cs typeface="Georgia"/>
                <a:sym typeface="Arial"/>
              </a:rPr>
              <a:t>LOYOLA UNIVERSITY MARYLAND  | SELLINGER SCHOOL OF BUSINESS</a:t>
            </a:r>
          </a:p>
        </p:txBody>
      </p:sp>
      <p:sp>
        <p:nvSpPr>
          <p:cNvPr id="25" name="Shape 25"/>
          <p:cNvSpPr txBox="1">
            <a:spLocks noGrp="1"/>
          </p:cNvSpPr>
          <p:nvPr>
            <p:ph type="sldNum" idx="12"/>
          </p:nvPr>
        </p:nvSpPr>
        <p:spPr>
          <a:xfrm>
            <a:off x="8686800" y="6629400"/>
            <a:ext cx="381000" cy="228600"/>
          </a:xfrm>
          <a:prstGeom prst="rect">
            <a:avLst/>
          </a:prstGeom>
          <a:noFill/>
          <a:ln>
            <a:noFill/>
          </a:ln>
        </p:spPr>
        <p:txBody>
          <a:bodyPr lIns="91425" tIns="91425" rIns="91425" bIns="91425" anchor="t" anchorCtr="0">
            <a:noAutofit/>
          </a:body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atin typeface="Georgia"/>
                <a:ea typeface="Georgia"/>
                <a:cs typeface="Georgia"/>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Arial"/>
              <a:buNone/>
              <a:defRPr/>
            </a:lvl6pPr>
            <a:lvl7pPr marL="2743200" indent="0" rtl="0">
              <a:spcBef>
                <a:spcPts val="0"/>
              </a:spcBef>
              <a:buClr>
                <a:srgbClr val="888888"/>
              </a:buClr>
              <a:buFont typeface="Arial"/>
              <a:buNone/>
              <a:defRPr/>
            </a:lvl7pPr>
            <a:lvl8pPr marL="3200400" indent="0" rtl="0">
              <a:spcBef>
                <a:spcPts val="0"/>
              </a:spcBef>
              <a:buClr>
                <a:srgbClr val="888888"/>
              </a:buClr>
              <a:buFont typeface="Arial"/>
              <a:buNone/>
              <a:defRPr/>
            </a:lvl8pPr>
            <a:lvl9pPr marL="3657600" indent="0" rtl="0">
              <a:spcBef>
                <a:spcPts val="0"/>
              </a:spcBef>
              <a:buClr>
                <a:srgbClr val="888888"/>
              </a:buClr>
              <a:buFont typeface="Arial"/>
              <a:buNone/>
              <a:defRPr/>
            </a:lvl9pPr>
          </a:lstStyle>
          <a:p>
            <a:endParaRPr dirty="0"/>
          </a:p>
        </p:txBody>
      </p:sp>
      <p:sp>
        <p:nvSpPr>
          <p:cNvPr id="29" name="Shape 29"/>
          <p:cNvSpPr txBox="1">
            <a:spLocks noGrp="1"/>
          </p:cNvSpPr>
          <p:nvPr>
            <p:ph type="ftr" idx="11"/>
          </p:nvPr>
        </p:nvSpPr>
        <p:spPr>
          <a:xfrm>
            <a:off x="199700" y="6096000"/>
            <a:ext cx="2895600" cy="365125"/>
          </a:xfrm>
          <a:prstGeom prst="rect">
            <a:avLst/>
          </a:prstGeom>
          <a:noFill/>
          <a:ln>
            <a:noFill/>
          </a:ln>
        </p:spPr>
        <p:txBody>
          <a:bodyPr lIns="91425" tIns="91425" rIns="91425" bIns="91425" anchor="b"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cxnSp>
        <p:nvCxnSpPr>
          <p:cNvPr id="30" name="Shape 30"/>
          <p:cNvCxnSpPr/>
          <p:nvPr/>
        </p:nvCxnSpPr>
        <p:spPr>
          <a:xfrm>
            <a:off x="176050" y="6477000"/>
            <a:ext cx="8763000" cy="0"/>
          </a:xfrm>
          <a:prstGeom prst="straightConnector1">
            <a:avLst/>
          </a:prstGeom>
          <a:noFill/>
          <a:ln w="9525" cap="flat">
            <a:solidFill>
              <a:schemeClr val="dk1"/>
            </a:solidFill>
            <a:prstDash val="solid"/>
            <a:round/>
            <a:headEnd type="none" w="med" len="med"/>
            <a:tailEnd type="none" w="med" len="med"/>
          </a:ln>
        </p:spPr>
      </p:cxnSp>
      <p:cxnSp>
        <p:nvCxnSpPr>
          <p:cNvPr id="31" name="Shape 31"/>
          <p:cNvCxnSpPr/>
          <p:nvPr/>
        </p:nvCxnSpPr>
        <p:spPr>
          <a:xfrm>
            <a:off x="8558050" y="6477000"/>
            <a:ext cx="0" cy="228600"/>
          </a:xfrm>
          <a:prstGeom prst="straightConnector1">
            <a:avLst/>
          </a:prstGeom>
          <a:noFill/>
          <a:ln w="9525" cap="flat">
            <a:solidFill>
              <a:schemeClr val="dk1"/>
            </a:solidFill>
            <a:prstDash val="solid"/>
            <a:round/>
            <a:headEnd type="none" w="med" len="med"/>
            <a:tailEnd type="none" w="med" len="med"/>
          </a:ln>
        </p:spPr>
      </p:cxnSp>
      <p:sp>
        <p:nvSpPr>
          <p:cNvPr id="32" name="Shape 32"/>
          <p:cNvSpPr txBox="1"/>
          <p:nvPr/>
        </p:nvSpPr>
        <p:spPr>
          <a:xfrm>
            <a:off x="197069" y="6490155"/>
            <a:ext cx="391772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dirty="0">
                <a:solidFill>
                  <a:schemeClr val="dk1"/>
                </a:solidFill>
                <a:latin typeface="Georgia"/>
                <a:ea typeface="Georgia"/>
                <a:cs typeface="Georgia"/>
                <a:sym typeface="Arial"/>
              </a:rPr>
              <a:t>LOYOLA UNIVERSITY MARYLAND  | SELLINGER SCHOOL OF BUSINESS</a:t>
            </a:r>
          </a:p>
        </p:txBody>
      </p:sp>
      <p:sp>
        <p:nvSpPr>
          <p:cNvPr id="33" name="Shape 33"/>
          <p:cNvSpPr txBox="1">
            <a:spLocks noGrp="1"/>
          </p:cNvSpPr>
          <p:nvPr>
            <p:ph type="sldNum" idx="12"/>
          </p:nvPr>
        </p:nvSpPr>
        <p:spPr>
          <a:xfrm>
            <a:off x="8686800" y="6629400"/>
            <a:ext cx="381000" cy="228600"/>
          </a:xfrm>
          <a:prstGeom prst="rect">
            <a:avLst/>
          </a:prstGeom>
          <a:noFill/>
          <a:ln>
            <a:noFill/>
          </a:ln>
        </p:spPr>
        <p:txBody>
          <a:bodyPr lIns="91425" tIns="91425" rIns="91425" bIns="91425" anchor="t" anchorCtr="0">
            <a:noAutofit/>
          </a:body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bg>
      <p:bgPr>
        <a:blipFill rotWithShape="1">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ftr" idx="11"/>
          </p:nvPr>
        </p:nvSpPr>
        <p:spPr>
          <a:xfrm>
            <a:off x="199700" y="6096000"/>
            <a:ext cx="2895600" cy="365125"/>
          </a:xfrm>
          <a:prstGeom prst="rect">
            <a:avLst/>
          </a:prstGeom>
          <a:noFill/>
          <a:ln>
            <a:noFill/>
          </a:ln>
        </p:spPr>
        <p:txBody>
          <a:bodyPr lIns="91425" tIns="91425" rIns="91425" bIns="91425" anchor="b"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cxnSp>
        <p:nvCxnSpPr>
          <p:cNvPr id="36" name="Shape 36"/>
          <p:cNvCxnSpPr/>
          <p:nvPr/>
        </p:nvCxnSpPr>
        <p:spPr>
          <a:xfrm>
            <a:off x="176050" y="6477000"/>
            <a:ext cx="8763000" cy="0"/>
          </a:xfrm>
          <a:prstGeom prst="straightConnector1">
            <a:avLst/>
          </a:prstGeom>
          <a:noFill/>
          <a:ln w="9525" cap="flat">
            <a:solidFill>
              <a:schemeClr val="dk1"/>
            </a:solidFill>
            <a:prstDash val="solid"/>
            <a:round/>
            <a:headEnd type="none" w="med" len="med"/>
            <a:tailEnd type="none" w="med" len="med"/>
          </a:ln>
        </p:spPr>
      </p:cxnSp>
      <p:cxnSp>
        <p:nvCxnSpPr>
          <p:cNvPr id="37" name="Shape 37"/>
          <p:cNvCxnSpPr/>
          <p:nvPr/>
        </p:nvCxnSpPr>
        <p:spPr>
          <a:xfrm>
            <a:off x="8558050" y="6477000"/>
            <a:ext cx="0" cy="228600"/>
          </a:xfrm>
          <a:prstGeom prst="straightConnector1">
            <a:avLst/>
          </a:prstGeom>
          <a:noFill/>
          <a:ln w="9525" cap="flat">
            <a:solidFill>
              <a:schemeClr val="dk1"/>
            </a:solidFill>
            <a:prstDash val="solid"/>
            <a:round/>
            <a:headEnd type="none" w="med" len="med"/>
            <a:tailEnd type="none" w="med" len="med"/>
          </a:ln>
        </p:spPr>
      </p:cxnSp>
      <p:sp>
        <p:nvSpPr>
          <p:cNvPr id="38" name="Shape 38"/>
          <p:cNvSpPr txBox="1">
            <a:spLocks noGrp="1"/>
          </p:cNvSpPr>
          <p:nvPr>
            <p:ph type="title"/>
          </p:nvPr>
        </p:nvSpPr>
        <p:spPr>
          <a:xfrm>
            <a:off x="685800" y="685800"/>
            <a:ext cx="7467600" cy="740663"/>
          </a:xfrm>
          <a:prstGeom prst="rect">
            <a:avLst/>
          </a:prstGeom>
          <a:noFill/>
          <a:ln>
            <a:noFill/>
          </a:ln>
        </p:spPr>
        <p:txBody>
          <a:bodyPr lIns="91425" tIns="91425" rIns="91425" bIns="91425" anchor="t" anchorCtr="0"/>
          <a:lstStyle>
            <a:lvl1pPr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39" name="Shape 39"/>
          <p:cNvSpPr txBox="1">
            <a:spLocks noGrp="1"/>
          </p:cNvSpPr>
          <p:nvPr>
            <p:ph type="body" idx="1"/>
          </p:nvPr>
        </p:nvSpPr>
        <p:spPr>
          <a:xfrm>
            <a:off x="685800" y="1768386"/>
            <a:ext cx="7467600" cy="4251412"/>
          </a:xfrm>
          <a:prstGeom prst="rect">
            <a:avLst/>
          </a:prstGeom>
          <a:noFill/>
          <a:ln>
            <a:noFill/>
          </a:ln>
        </p:spPr>
        <p:txBody>
          <a:bodyPr lIns="91425" tIns="91425" rIns="91425" bIns="91425" anchor="t" anchorCtr="0"/>
          <a:lstStyle>
            <a:lvl1pPr marL="342900" indent="-342900" rtl="0">
              <a:lnSpc>
                <a:spcPct val="110000"/>
              </a:lnSpc>
              <a:spcBef>
                <a:spcPts val="0"/>
              </a:spcBef>
              <a:defRPr>
                <a:latin typeface="Georgia"/>
                <a:ea typeface="Georgia"/>
                <a:cs typeface="Georgia"/>
              </a:defRPr>
            </a:lvl1pPr>
            <a:lvl2pPr marL="685800" indent="-292100" rtl="0">
              <a:lnSpc>
                <a:spcPct val="110000"/>
              </a:lnSpc>
              <a:spcBef>
                <a:spcPts val="0"/>
              </a:spcBef>
              <a:defRPr/>
            </a:lvl2pPr>
            <a:lvl3pPr marL="974725" indent="-238125" rtl="0">
              <a:lnSpc>
                <a:spcPct val="110000"/>
              </a:lnSpc>
              <a:spcBef>
                <a:spcPts val="0"/>
              </a:spcBef>
              <a:defRPr/>
            </a:lvl3pPr>
            <a:lvl4pPr marL="1257300" indent="-228600" rtl="0">
              <a:lnSpc>
                <a:spcPct val="110000"/>
              </a:lnSpc>
              <a:spcBef>
                <a:spcPts val="0"/>
              </a:spcBef>
              <a:defRPr/>
            </a:lvl4pPr>
            <a:lvl5pPr marL="1257300" indent="0" rtl="0">
              <a:lnSpc>
                <a:spcPct val="110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0" name="Shape 40"/>
          <p:cNvSpPr txBox="1"/>
          <p:nvPr/>
        </p:nvSpPr>
        <p:spPr>
          <a:xfrm>
            <a:off x="197069" y="6490155"/>
            <a:ext cx="391772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dirty="0">
                <a:solidFill>
                  <a:schemeClr val="dk1"/>
                </a:solidFill>
                <a:latin typeface="Georgia"/>
                <a:ea typeface="Georgia"/>
                <a:cs typeface="Georgia"/>
                <a:sym typeface="Arial"/>
              </a:rPr>
              <a:t>LOYOLA UNIVERSITY MARYLAND  | SELLINGER SCHOOL OF BUSINESS</a:t>
            </a:r>
          </a:p>
        </p:txBody>
      </p:sp>
      <p:sp>
        <p:nvSpPr>
          <p:cNvPr id="41" name="Shape 41"/>
          <p:cNvSpPr txBox="1">
            <a:spLocks noGrp="1"/>
          </p:cNvSpPr>
          <p:nvPr>
            <p:ph type="sldNum" idx="12"/>
          </p:nvPr>
        </p:nvSpPr>
        <p:spPr>
          <a:xfrm>
            <a:off x="8686800" y="6629400"/>
            <a:ext cx="381000" cy="228600"/>
          </a:xfrm>
          <a:prstGeom prst="rect">
            <a:avLst/>
          </a:prstGeom>
          <a:noFill/>
          <a:ln>
            <a:noFill/>
          </a:ln>
        </p:spPr>
        <p:txBody>
          <a:bodyPr lIns="91425" tIns="91425" rIns="91425" bIns="91425" anchor="t" anchorCtr="0">
            <a:noAutofit/>
          </a:body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
        <p:nvSpPr>
          <p:cNvPr id="9" name="Slide Number Placeholder 17"/>
          <p:cNvSpPr txBox="1">
            <a:spLocks/>
          </p:cNvSpPr>
          <p:nvPr userDrawn="1"/>
        </p:nvSpPr>
        <p:spPr>
          <a:xfrm>
            <a:off x="8305800" y="6400801"/>
            <a:ext cx="609600" cy="471170"/>
          </a:xfrm>
          <a:prstGeom prst="rect">
            <a:avLst/>
          </a:prstGeom>
        </p:spPr>
        <p:txBody>
          <a:bodyPr vert="horz" lIns="91440" tIns="45720" rIns="91440" bIns="45720" rtlCol="0" anchor="ctr" anchorCtr="0"/>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a:t>
            </a:fld>
            <a:endParaRPr lang="en-US" dirty="0">
              <a:latin typeface="Georgia"/>
              <a:ea typeface="Georgia"/>
              <a:cs typeface="Georg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l" rtl="0">
              <a:spcBef>
                <a:spcPts val="0"/>
              </a:spcBef>
              <a:buClr>
                <a:schemeClr val="dk1"/>
              </a:buClr>
              <a:buFont typeface="Arial"/>
              <a:buNone/>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4" name="Shape 44"/>
          <p:cNvSpPr txBox="1">
            <a:spLocks noGrp="1"/>
          </p:cNvSpPr>
          <p:nvPr>
            <p:ph type="body" idx="1"/>
          </p:nvPr>
        </p:nvSpPr>
        <p:spPr>
          <a:xfrm>
            <a:off x="685800" y="1981200"/>
            <a:ext cx="3809999" cy="3870960"/>
          </a:xfrm>
          <a:prstGeom prst="rect">
            <a:avLst/>
          </a:prstGeom>
          <a:noFill/>
          <a:ln>
            <a:noFill/>
          </a:ln>
        </p:spPr>
        <p:txBody>
          <a:bodyPr lIns="91425" tIns="91425" rIns="91425" bIns="91425" anchor="t" anchorCtr="0"/>
          <a:lstStyle>
            <a:lvl1pPr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5" name="Shape 45"/>
          <p:cNvSpPr txBox="1">
            <a:spLocks noGrp="1"/>
          </p:cNvSpPr>
          <p:nvPr>
            <p:ph type="body" idx="2"/>
          </p:nvPr>
        </p:nvSpPr>
        <p:spPr>
          <a:xfrm>
            <a:off x="4648200" y="1981200"/>
            <a:ext cx="3809999" cy="3870960"/>
          </a:xfrm>
          <a:prstGeom prst="rect">
            <a:avLst/>
          </a:prstGeom>
          <a:noFill/>
          <a:ln>
            <a:noFill/>
          </a:ln>
        </p:spPr>
        <p:txBody>
          <a:bodyPr lIns="91425" tIns="91425" rIns="91425" bIns="91425" anchor="t" anchorCtr="0"/>
          <a:lstStyle>
            <a:lvl1pPr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6" name="Shape 46"/>
          <p:cNvSpPr txBox="1">
            <a:spLocks noGrp="1"/>
          </p:cNvSpPr>
          <p:nvPr>
            <p:ph type="sldNum" idx="12"/>
          </p:nvPr>
        </p:nvSpPr>
        <p:spPr>
          <a:xfrm>
            <a:off x="152400" y="6447367"/>
            <a:ext cx="381000" cy="334432"/>
          </a:xfrm>
          <a:prstGeom prst="rect">
            <a:avLst/>
          </a:prstGeom>
          <a:noFill/>
          <a:ln>
            <a:noFill/>
          </a:ln>
        </p:spPr>
        <p:txBody>
          <a:bodyPr lIns="91425" tIns="91425" rIns="91425" bIns="91425" anchor="t" anchorCtr="0">
            <a:noAutofit/>
          </a:body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
        <p:nvSpPr>
          <p:cNvPr id="47" name="Shape 47"/>
          <p:cNvSpPr txBox="1">
            <a:spLocks noGrp="1"/>
          </p:cNvSpPr>
          <p:nvPr>
            <p:ph type="dt" idx="10"/>
          </p:nvPr>
        </p:nvSpPr>
        <p:spPr>
          <a:xfrm>
            <a:off x="685800" y="6447367"/>
            <a:ext cx="1828800" cy="334432"/>
          </a:xfrm>
          <a:prstGeom prst="rect">
            <a:avLst/>
          </a:prstGeom>
          <a:noFill/>
          <a:ln>
            <a:noFill/>
          </a:ln>
        </p:spPr>
        <p:txBody>
          <a:bodyPr lIns="91425" tIns="91425" rIns="91425" bIns="91425" anchor="t"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
        <p:nvSpPr>
          <p:cNvPr id="48" name="Shape 48"/>
          <p:cNvSpPr txBox="1">
            <a:spLocks noGrp="1"/>
          </p:cNvSpPr>
          <p:nvPr>
            <p:ph type="ftr" idx="11"/>
          </p:nvPr>
        </p:nvSpPr>
        <p:spPr>
          <a:xfrm>
            <a:off x="2667000" y="6447367"/>
            <a:ext cx="4190999" cy="334432"/>
          </a:xfrm>
          <a:prstGeom prst="rect">
            <a:avLst/>
          </a:prstGeom>
          <a:noFill/>
          <a:ln>
            <a:noFill/>
          </a:ln>
        </p:spPr>
        <p:txBody>
          <a:bodyPr lIns="91425" tIns="91425" rIns="91425" bIns="91425" anchor="t"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blipFill rotWithShape="1">
          <a:blip r:embed="rId2">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ftr" idx="11"/>
          </p:nvPr>
        </p:nvSpPr>
        <p:spPr>
          <a:xfrm>
            <a:off x="199700" y="6096000"/>
            <a:ext cx="2895600" cy="365125"/>
          </a:xfrm>
          <a:prstGeom prst="rect">
            <a:avLst/>
          </a:prstGeom>
          <a:noFill/>
          <a:ln>
            <a:noFill/>
          </a:ln>
        </p:spPr>
        <p:txBody>
          <a:bodyPr lIns="91425" tIns="91425" rIns="91425" bIns="91425" anchor="b"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cxnSp>
        <p:nvCxnSpPr>
          <p:cNvPr id="51" name="Shape 51"/>
          <p:cNvCxnSpPr/>
          <p:nvPr/>
        </p:nvCxnSpPr>
        <p:spPr>
          <a:xfrm>
            <a:off x="176050" y="6477000"/>
            <a:ext cx="8763000" cy="0"/>
          </a:xfrm>
          <a:prstGeom prst="straightConnector1">
            <a:avLst/>
          </a:prstGeom>
          <a:noFill/>
          <a:ln w="9525" cap="flat">
            <a:solidFill>
              <a:schemeClr val="dk1"/>
            </a:solidFill>
            <a:prstDash val="solid"/>
            <a:round/>
            <a:headEnd type="none" w="med" len="med"/>
            <a:tailEnd type="none" w="med" len="med"/>
          </a:ln>
        </p:spPr>
      </p:cxnSp>
      <p:cxnSp>
        <p:nvCxnSpPr>
          <p:cNvPr id="52" name="Shape 52"/>
          <p:cNvCxnSpPr/>
          <p:nvPr/>
        </p:nvCxnSpPr>
        <p:spPr>
          <a:xfrm>
            <a:off x="8558050" y="6477000"/>
            <a:ext cx="0" cy="228600"/>
          </a:xfrm>
          <a:prstGeom prst="straightConnector1">
            <a:avLst/>
          </a:prstGeom>
          <a:noFill/>
          <a:ln w="9525" cap="flat">
            <a:solidFill>
              <a:schemeClr val="dk1"/>
            </a:solidFill>
            <a:prstDash val="solid"/>
            <a:round/>
            <a:headEnd type="none" w="med" len="med"/>
            <a:tailEnd type="none" w="med" len="med"/>
          </a:ln>
        </p:spPr>
      </p:cxnSp>
      <p:sp>
        <p:nvSpPr>
          <p:cNvPr id="53" name="Shape 53"/>
          <p:cNvSpPr txBox="1"/>
          <p:nvPr/>
        </p:nvSpPr>
        <p:spPr>
          <a:xfrm>
            <a:off x="197069" y="6490155"/>
            <a:ext cx="391772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dirty="0">
                <a:solidFill>
                  <a:schemeClr val="dk1"/>
                </a:solidFill>
                <a:latin typeface="Georgia"/>
                <a:ea typeface="Georgia"/>
                <a:cs typeface="Georgia"/>
                <a:sym typeface="Arial"/>
              </a:rPr>
              <a:t>LOYOLA UNIVERSITY MARYLAND  | SELLINGER SCHOOL OF BUSINESS</a:t>
            </a:r>
          </a:p>
        </p:txBody>
      </p:sp>
      <p:sp>
        <p:nvSpPr>
          <p:cNvPr id="54" name="Shape 54"/>
          <p:cNvSpPr txBox="1">
            <a:spLocks noGrp="1"/>
          </p:cNvSpPr>
          <p:nvPr>
            <p:ph type="sldNum" idx="12"/>
          </p:nvPr>
        </p:nvSpPr>
        <p:spPr>
          <a:xfrm>
            <a:off x="8686800" y="6629400"/>
            <a:ext cx="381000" cy="228600"/>
          </a:xfrm>
          <a:prstGeom prst="rect">
            <a:avLst/>
          </a:prstGeom>
          <a:noFill/>
          <a:ln>
            <a:noFill/>
          </a:ln>
        </p:spPr>
        <p:txBody>
          <a:bodyPr lIns="91425" tIns="91425" rIns="91425" bIns="91425" anchor="t" anchorCtr="0">
            <a:noAutofit/>
          </a:body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
        <p:nvSpPr>
          <p:cNvPr id="7" name="Slide Number Placeholder 17"/>
          <p:cNvSpPr txBox="1">
            <a:spLocks/>
          </p:cNvSpPr>
          <p:nvPr userDrawn="1"/>
        </p:nvSpPr>
        <p:spPr>
          <a:xfrm>
            <a:off x="8305800" y="6400801"/>
            <a:ext cx="609600" cy="471170"/>
          </a:xfrm>
          <a:prstGeom prst="rect">
            <a:avLst/>
          </a:prstGeom>
        </p:spPr>
        <p:txBody>
          <a:bodyPr vert="horz" lIns="91440" tIns="45720" rIns="91440" bIns="45720" rtlCol="0" anchor="ctr" anchorCtr="0"/>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a:t>
            </a:fld>
            <a:endParaRPr lang="en-US" dirty="0">
              <a:latin typeface="Georgia"/>
              <a:ea typeface="Georgia"/>
              <a:cs typeface="Georg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52400" y="457200"/>
            <a:ext cx="8229600" cy="1143000"/>
          </a:xfrm>
          <a:prstGeom prst="rect">
            <a:avLst/>
          </a:prstGeom>
          <a:noFill/>
          <a:ln>
            <a:noFill/>
          </a:ln>
        </p:spPr>
        <p:txBody>
          <a:bodyPr lIns="91425" tIns="91425" rIns="91425" bIns="91425" anchor="t" anchorCtr="0"/>
          <a:lstStyle>
            <a:lvl1pPr algn="l" rtl="0">
              <a:spcBef>
                <a:spcPts val="0"/>
              </a:spcBef>
              <a:buClr>
                <a:schemeClr val="dk1"/>
              </a:buClr>
              <a:buFont typeface="Arial"/>
              <a:buNone/>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62939" y="2038350"/>
            <a:ext cx="8023859" cy="1524000"/>
          </a:xfrm>
          <a:prstGeom prst="rect">
            <a:avLst/>
          </a:prstGeom>
          <a:noFill/>
          <a:ln>
            <a:noFill/>
          </a:ln>
        </p:spPr>
        <p:txBody>
          <a:bodyPr lIns="91425" tIns="91425" rIns="91425" bIns="91425" anchor="b" anchorCtr="0"/>
          <a:lstStyle>
            <a:lvl1pPr marL="0" indent="0" rtl="0">
              <a:lnSpc>
                <a:spcPct val="100000"/>
              </a:lnSpc>
              <a:spcBef>
                <a:spcPts val="0"/>
              </a:spcBef>
              <a:buFont typeface="Arial"/>
              <a:buNone/>
              <a:defRPr>
                <a:latin typeface="Georgia"/>
                <a:ea typeface="Georgia"/>
                <a:cs typeface="Georgia"/>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59" name="Shape 59"/>
          <p:cNvSpPr txBox="1">
            <a:spLocks noGrp="1"/>
          </p:cNvSpPr>
          <p:nvPr>
            <p:ph type="ctrTitle"/>
          </p:nvPr>
        </p:nvSpPr>
        <p:spPr>
          <a:xfrm>
            <a:off x="655320" y="3619500"/>
            <a:ext cx="8031480" cy="1295400"/>
          </a:xfrm>
          <a:prstGeom prst="rect">
            <a:avLst/>
          </a:prstGeom>
          <a:noFill/>
          <a:ln>
            <a:noFill/>
          </a:ln>
        </p:spPr>
        <p:txBody>
          <a:bodyPr lIns="91425" tIns="91425" rIns="91425" bIns="91425" anchor="t" anchorCtr="0"/>
          <a:lstStyle>
            <a:lvl1pPr marL="0" marR="0" indent="0" algn="l" rtl="0">
              <a:lnSpc>
                <a:spcPct val="95000"/>
              </a:lnSpc>
              <a:spcBef>
                <a:spcPts val="0"/>
              </a:spcBef>
              <a:buClr>
                <a:schemeClr val="dk1"/>
              </a:buClr>
              <a:buFont typeface="Arial Black"/>
              <a:buNone/>
              <a:defRPr>
                <a:latin typeface="Georgia"/>
                <a:ea typeface="Georgia"/>
                <a:cs typeface="Georgi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60" name="Shape 60"/>
          <p:cNvSpPr txBox="1">
            <a:spLocks noGrp="1"/>
          </p:cNvSpPr>
          <p:nvPr>
            <p:ph type="subTitle" idx="2"/>
          </p:nvPr>
        </p:nvSpPr>
        <p:spPr>
          <a:xfrm>
            <a:off x="685800" y="4838700"/>
            <a:ext cx="6019799" cy="1577340"/>
          </a:xfrm>
          <a:prstGeom prst="rect">
            <a:avLst/>
          </a:prstGeom>
          <a:noFill/>
          <a:ln>
            <a:noFill/>
          </a:ln>
        </p:spPr>
        <p:txBody>
          <a:bodyPr lIns="91425" tIns="91425" rIns="91425" bIns="91425" anchor="t" anchorCtr="0"/>
          <a:lstStyle>
            <a:lvl1pPr marL="0" marR="0" indent="0" algn="l" rtl="0">
              <a:lnSpc>
                <a:spcPct val="105000"/>
              </a:lnSpc>
              <a:spcBef>
                <a:spcPts val="0"/>
              </a:spcBef>
              <a:buClr>
                <a:schemeClr val="dk1"/>
              </a:buClr>
              <a:buFont typeface="Arial"/>
              <a:buNone/>
              <a:defRPr>
                <a:latin typeface="Georgia"/>
                <a:ea typeface="Georgia"/>
                <a:cs typeface="Georgia"/>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wo Content">
    <p:bg>
      <p:bgPr>
        <a:blipFill rotWithShape="1">
          <a:blip r:embed="rId2">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85800" y="685800"/>
            <a:ext cx="7467600" cy="740663"/>
          </a:xfrm>
          <a:prstGeom prst="rect">
            <a:avLst/>
          </a:prstGeom>
          <a:noFill/>
          <a:ln>
            <a:noFill/>
          </a:ln>
        </p:spPr>
        <p:txBody>
          <a:bodyPr lIns="91425" tIns="91425" rIns="91425" bIns="91425" anchor="t" anchorCtr="0"/>
          <a:lstStyle>
            <a:lvl1pPr rtl="0">
              <a:spcBef>
                <a:spcPts val="0"/>
              </a:spcBef>
              <a:defRPr>
                <a:latin typeface="Georgia"/>
                <a:ea typeface="Georgia"/>
                <a:cs typeface="Georg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63" name="Shape 63"/>
          <p:cNvSpPr txBox="1">
            <a:spLocks noGrp="1"/>
          </p:cNvSpPr>
          <p:nvPr>
            <p:ph type="body" idx="1"/>
          </p:nvPr>
        </p:nvSpPr>
        <p:spPr>
          <a:xfrm>
            <a:off x="685800" y="1768386"/>
            <a:ext cx="7467600" cy="4526279"/>
          </a:xfrm>
          <a:prstGeom prst="rect">
            <a:avLst/>
          </a:prstGeom>
          <a:noFill/>
          <a:ln>
            <a:noFill/>
          </a:ln>
        </p:spPr>
        <p:txBody>
          <a:bodyPr lIns="91425" tIns="91425" rIns="91425" bIns="91425" anchor="t" anchorCtr="0"/>
          <a:lstStyle>
            <a:lvl1pPr marL="342900" indent="-342900" rtl="0">
              <a:lnSpc>
                <a:spcPct val="110000"/>
              </a:lnSpc>
              <a:spcBef>
                <a:spcPts val="0"/>
              </a:spcBef>
              <a:defRPr>
                <a:latin typeface="Georgia"/>
                <a:ea typeface="Georgia"/>
                <a:cs typeface="Georgia"/>
              </a:defRPr>
            </a:lvl1pPr>
            <a:lvl2pPr marL="685800" indent="-292100" rtl="0">
              <a:lnSpc>
                <a:spcPct val="110000"/>
              </a:lnSpc>
              <a:spcBef>
                <a:spcPts val="0"/>
              </a:spcBef>
              <a:defRPr/>
            </a:lvl2pPr>
            <a:lvl3pPr marL="974725" indent="-238125" rtl="0">
              <a:lnSpc>
                <a:spcPct val="110000"/>
              </a:lnSpc>
              <a:spcBef>
                <a:spcPts val="0"/>
              </a:spcBef>
              <a:defRPr/>
            </a:lvl3pPr>
            <a:lvl4pPr marL="1257300" indent="-228600" rtl="0">
              <a:lnSpc>
                <a:spcPct val="110000"/>
              </a:lnSpc>
              <a:spcBef>
                <a:spcPts val="0"/>
              </a:spcBef>
              <a:defRPr/>
            </a:lvl4pPr>
            <a:lvl5pPr marL="1257300" indent="0" rtl="0">
              <a:lnSpc>
                <a:spcPct val="110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64" name="Shape 64"/>
          <p:cNvSpPr txBox="1">
            <a:spLocks noGrp="1"/>
          </p:cNvSpPr>
          <p:nvPr>
            <p:ph type="ftr" idx="11"/>
          </p:nvPr>
        </p:nvSpPr>
        <p:spPr>
          <a:xfrm>
            <a:off x="199700" y="6096000"/>
            <a:ext cx="2895600" cy="365125"/>
          </a:xfrm>
          <a:prstGeom prst="rect">
            <a:avLst/>
          </a:prstGeom>
          <a:noFill/>
          <a:ln>
            <a:noFill/>
          </a:ln>
        </p:spPr>
        <p:txBody>
          <a:bodyPr lIns="91425" tIns="91425" rIns="91425" bIns="91425" anchor="b" anchorCtr="0"/>
          <a:lstStyle>
            <a:lvl1pPr marL="0" marR="0" indent="0" algn="l" rtl="0">
              <a:spcBef>
                <a:spcPts val="0"/>
              </a:spcBef>
              <a:defRPr>
                <a:latin typeface="Georgia"/>
                <a:ea typeface="Georgia"/>
                <a:cs typeface="Georgia"/>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lang="en-US" dirty="0"/>
          </a:p>
        </p:txBody>
      </p:sp>
      <p:cxnSp>
        <p:nvCxnSpPr>
          <p:cNvPr id="65" name="Shape 65"/>
          <p:cNvCxnSpPr/>
          <p:nvPr/>
        </p:nvCxnSpPr>
        <p:spPr>
          <a:xfrm>
            <a:off x="176050" y="6477000"/>
            <a:ext cx="8763000" cy="0"/>
          </a:xfrm>
          <a:prstGeom prst="straightConnector1">
            <a:avLst/>
          </a:prstGeom>
          <a:noFill/>
          <a:ln w="9525" cap="flat">
            <a:solidFill>
              <a:schemeClr val="dk1"/>
            </a:solidFill>
            <a:prstDash val="solid"/>
            <a:round/>
            <a:headEnd type="none" w="med" len="med"/>
            <a:tailEnd type="none" w="med" len="med"/>
          </a:ln>
        </p:spPr>
      </p:cxnSp>
      <p:cxnSp>
        <p:nvCxnSpPr>
          <p:cNvPr id="66" name="Shape 66"/>
          <p:cNvCxnSpPr/>
          <p:nvPr/>
        </p:nvCxnSpPr>
        <p:spPr>
          <a:xfrm>
            <a:off x="8558050" y="6477000"/>
            <a:ext cx="0" cy="228600"/>
          </a:xfrm>
          <a:prstGeom prst="straightConnector1">
            <a:avLst/>
          </a:prstGeom>
          <a:noFill/>
          <a:ln w="9525" cap="flat">
            <a:solidFill>
              <a:schemeClr val="dk1"/>
            </a:solidFill>
            <a:prstDash val="solid"/>
            <a:round/>
            <a:headEnd type="none" w="med" len="med"/>
            <a:tailEnd type="none" w="med" len="med"/>
          </a:ln>
        </p:spPr>
      </p:cxnSp>
      <p:sp>
        <p:nvSpPr>
          <p:cNvPr id="67" name="Shape 67"/>
          <p:cNvSpPr txBox="1"/>
          <p:nvPr/>
        </p:nvSpPr>
        <p:spPr>
          <a:xfrm>
            <a:off x="197069" y="6490155"/>
            <a:ext cx="391772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dirty="0">
                <a:solidFill>
                  <a:schemeClr val="dk1"/>
                </a:solidFill>
                <a:latin typeface="Georgia"/>
                <a:ea typeface="Georgia"/>
                <a:cs typeface="Georgia"/>
                <a:sym typeface="Arial"/>
              </a:rPr>
              <a:t>LOYOLA UNIVERSITY MARYLAND  | SELLINGER SCHOOL OF BUSINESS</a:t>
            </a:r>
          </a:p>
        </p:txBody>
      </p:sp>
      <p:sp>
        <p:nvSpPr>
          <p:cNvPr id="68" name="Shape 68"/>
          <p:cNvSpPr txBox="1">
            <a:spLocks noGrp="1"/>
          </p:cNvSpPr>
          <p:nvPr>
            <p:ph type="sldNum" idx="12"/>
          </p:nvPr>
        </p:nvSpPr>
        <p:spPr>
          <a:xfrm>
            <a:off x="8686800" y="6629400"/>
            <a:ext cx="381000" cy="228600"/>
          </a:xfrm>
          <a:prstGeom prst="rect">
            <a:avLst/>
          </a:prstGeom>
          <a:noFill/>
          <a:ln>
            <a:noFill/>
          </a:ln>
        </p:spPr>
        <p:txBody>
          <a:bodyPr lIns="91425" tIns="91425" rIns="91425" bIns="91425" anchor="t" anchorCtr="0">
            <a:noAutofit/>
          </a:body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latin typeface="Georgia"/>
              <a:ea typeface="Georgia"/>
              <a:cs typeface="Georgia"/>
            </a:endParaRPr>
          </a:p>
          <a:p>
            <a:pPr marL="914400" lvl="2" indent="-88900">
              <a:buClr>
                <a:srgbClr val="000000"/>
              </a:buClr>
              <a:buFont typeface="Wingdings"/>
              <a:buChar char="§"/>
            </a:pPr>
            <a:endParaRPr lang="en-US" dirty="0" smtClean="0">
              <a:latin typeface="Georgia"/>
              <a:ea typeface="Georgia"/>
              <a:cs typeface="Georgia"/>
            </a:endParaRPr>
          </a:p>
          <a:p>
            <a:pPr marL="1371600" lvl="3" indent="-88900">
              <a:buClr>
                <a:srgbClr val="000000"/>
              </a:buClr>
              <a:buFont typeface="Arial"/>
              <a:buChar char="●"/>
            </a:pPr>
            <a:endParaRPr lang="en-US" dirty="0" smtClean="0">
              <a:latin typeface="Georgia"/>
              <a:ea typeface="Georgia"/>
              <a:cs typeface="Georgia"/>
            </a:endParaRPr>
          </a:p>
          <a:p>
            <a:pPr marL="1828800" lvl="4" indent="-88900">
              <a:buClr>
                <a:srgbClr val="000000"/>
              </a:buClr>
              <a:buFont typeface="Courier New"/>
              <a:buChar char="o"/>
            </a:pPr>
            <a:endParaRPr lang="en-US" dirty="0" smtClean="0">
              <a:latin typeface="Georgia"/>
              <a:ea typeface="Georgia"/>
              <a:cs typeface="Georgia"/>
            </a:endParaRPr>
          </a:p>
          <a:p>
            <a:pPr marL="2286000" lvl="5" indent="-88900">
              <a:buClr>
                <a:srgbClr val="000000"/>
              </a:buClr>
              <a:buFont typeface="Wingdings"/>
              <a:buChar char="§"/>
            </a:pPr>
            <a:endParaRPr lang="en-US" dirty="0" smtClean="0">
              <a:latin typeface="Georgia"/>
              <a:ea typeface="Georgia"/>
              <a:cs typeface="Georgia"/>
            </a:endParaRPr>
          </a:p>
          <a:p>
            <a:pPr marL="2743200" lvl="6" indent="-88900">
              <a:buClr>
                <a:srgbClr val="000000"/>
              </a:buClr>
              <a:buFont typeface="Arial"/>
              <a:buChar char="●"/>
            </a:pPr>
            <a:endParaRPr lang="en-US" dirty="0" smtClean="0">
              <a:latin typeface="Georgia"/>
              <a:ea typeface="Georgia"/>
              <a:cs typeface="Georgia"/>
            </a:endParaRPr>
          </a:p>
          <a:p>
            <a:pPr marL="3200400" lvl="7" indent="-88900">
              <a:buClr>
                <a:srgbClr val="000000"/>
              </a:buClr>
              <a:buFont typeface="Courier New"/>
              <a:buChar char="o"/>
            </a:pPr>
            <a:endParaRPr lang="en-US" dirty="0" smtClean="0">
              <a:latin typeface="Georgia"/>
              <a:ea typeface="Georgia"/>
              <a:cs typeface="Georgia"/>
            </a:endParaRPr>
          </a:p>
          <a:p>
            <a:pPr marL="3657600" lvl="8" indent="-88900">
              <a:buClr>
                <a:srgbClr val="000000"/>
              </a:buClr>
              <a:buFont typeface="Wingdings"/>
              <a:buChar char="§"/>
            </a:pPr>
            <a:endParaRPr lang="en-US" dirty="0">
              <a:latin typeface="Georgia"/>
              <a:ea typeface="Georgia"/>
              <a:cs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8"/>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eorgia"/>
                <a:ea typeface="Georgia"/>
                <a:cs typeface="Georgia"/>
              </a:defRPr>
            </a:lvl1pPr>
          </a:lstStyle>
          <a:p>
            <a:fld id="{FDDEA1EC-2477-284D-8E68-23204F868D22}"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4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9.jp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jpg"/><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83.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jpg"/><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g"/><Relationship Id="rId4" Type="http://schemas.openxmlformats.org/officeDocument/2006/relationships/image" Target="../media/image63.png"/><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jpeg"/><Relationship Id="rId3" Type="http://schemas.openxmlformats.org/officeDocument/2006/relationships/image" Target="../media/image6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6.png"/><Relationship Id="rId3" Type="http://schemas.openxmlformats.org/officeDocument/2006/relationships/image" Target="../media/image67.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6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69.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828800" y="4876800"/>
            <a:ext cx="5486399" cy="566737"/>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Georgia"/>
              <a:buNone/>
            </a:pPr>
            <a:r>
              <a:rPr lang="en-US" sz="2000" b="1" i="0" u="none" strike="noStrike" cap="none" baseline="0" dirty="0" err="1">
                <a:solidFill>
                  <a:schemeClr val="dk1"/>
                </a:solidFill>
                <a:latin typeface="Georgia"/>
                <a:ea typeface="Georgia"/>
                <a:cs typeface="Georgia"/>
                <a:sym typeface="Georgia"/>
              </a:rPr>
              <a:t>Sellinger</a:t>
            </a:r>
            <a:r>
              <a:rPr lang="en-US" sz="2000" b="1" i="0" u="none" strike="noStrike" cap="none" baseline="0" dirty="0">
                <a:solidFill>
                  <a:schemeClr val="dk1"/>
                </a:solidFill>
                <a:latin typeface="Georgia"/>
                <a:ea typeface="Georgia"/>
                <a:cs typeface="Georgia"/>
                <a:sym typeface="Georgia"/>
              </a:rPr>
              <a:t> Applied Portfolio</a:t>
            </a:r>
          </a:p>
        </p:txBody>
      </p:sp>
      <p:pic>
        <p:nvPicPr>
          <p:cNvPr id="101" name="Shape 101"/>
          <p:cNvPicPr preferRelativeResize="0">
            <a:picLocks noGrp="1"/>
          </p:cNvPicPr>
          <p:nvPr>
            <p:ph type="pic" idx="2"/>
          </p:nvPr>
        </p:nvPicPr>
        <p:blipFill rotWithShape="1">
          <a:blip r:embed="rId3">
            <a:alphaModFix/>
          </a:blip>
          <a:srcRect l="6750" r="6750"/>
          <a:stretch/>
        </p:blipFill>
        <p:spPr>
          <a:xfrm>
            <a:off x="1828800" y="762000"/>
            <a:ext cx="5486400" cy="4093197"/>
          </a:xfrm>
          <a:prstGeom prst="rect">
            <a:avLst/>
          </a:prstGeom>
          <a:noFill/>
          <a:ln w="19050" cap="flat">
            <a:solidFill>
              <a:schemeClr val="dk1"/>
            </a:solidFill>
            <a:prstDash val="solid"/>
            <a:round/>
            <a:headEnd type="none" w="med" len="med"/>
            <a:tailEnd type="none" w="med" len="med"/>
          </a:ln>
        </p:spPr>
      </p:pic>
      <p:sp>
        <p:nvSpPr>
          <p:cNvPr id="102" name="Shape 102"/>
          <p:cNvSpPr txBox="1">
            <a:spLocks noGrp="1"/>
          </p:cNvSpPr>
          <p:nvPr>
            <p:ph type="body" idx="1"/>
          </p:nvPr>
        </p:nvSpPr>
        <p:spPr>
          <a:xfrm>
            <a:off x="1828800" y="5443537"/>
            <a:ext cx="5486399" cy="804861"/>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400" b="0" i="0" u="none" strike="noStrike" cap="none" baseline="0">
                <a:solidFill>
                  <a:schemeClr val="dk1"/>
                </a:solidFill>
                <a:latin typeface="Georgia"/>
                <a:ea typeface="Georgia"/>
                <a:cs typeface="Georgia"/>
                <a:sym typeface="Georgia"/>
              </a:rPr>
              <a:t>Portfolio Review | Fall 2014</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1752600"/>
            <a:ext cx="7592998" cy="3202800"/>
          </a:xfrm>
          <a:prstGeom prst="rect">
            <a:avLst/>
          </a:prstGeom>
          <a:noFill/>
          <a:ln>
            <a:noFill/>
          </a:ln>
        </p:spPr>
        <p:txBody>
          <a:bodyPr lIns="91425" tIns="91425" rIns="91425" bIns="91425" anchor="t" anchorCtr="0">
            <a:noAutofit/>
          </a:bodyPr>
          <a:lstStyle/>
          <a:p>
            <a:pPr marL="139700" marR="0" lvl="0" indent="0" algn="l" rtl="0">
              <a:lnSpc>
                <a:spcPct val="110000"/>
              </a:lnSpc>
              <a:spcBef>
                <a:spcPts val="0"/>
              </a:spcBef>
              <a:buClr>
                <a:schemeClr val="dk1"/>
              </a:buClr>
              <a:buSzPct val="25000"/>
              <a:buFont typeface="Arial"/>
              <a:buNone/>
            </a:pPr>
            <a:r>
              <a:rPr lang="en-US" sz="2000" b="0" i="0" u="none" strike="noStrike" cap="none" baseline="0" dirty="0">
                <a:solidFill>
                  <a:schemeClr val="dk1"/>
                </a:solidFill>
                <a:latin typeface="Georgia"/>
                <a:ea typeface="Georgia"/>
                <a:cs typeface="Georgia"/>
                <a:sym typeface="Georgia"/>
              </a:rPr>
              <a:t>Ebola</a:t>
            </a:r>
          </a:p>
          <a:p>
            <a:pPr marL="825500" marR="0" lvl="1" indent="-292100" algn="l" rtl="0">
              <a:lnSpc>
                <a:spcPct val="110000"/>
              </a:lnSpc>
              <a:spcBef>
                <a:spcPts val="0"/>
              </a:spcBef>
              <a:buClr>
                <a:schemeClr val="dk1"/>
              </a:buClr>
              <a:buSzPct val="100000"/>
              <a:buFont typeface="Noto Symbol"/>
              <a:buChar char="▪"/>
            </a:pPr>
            <a:r>
              <a:rPr lang="en-US" sz="1800" b="0" i="0" u="none" strike="noStrike" cap="none" baseline="0" dirty="0">
                <a:solidFill>
                  <a:schemeClr val="dk1"/>
                </a:solidFill>
                <a:latin typeface="Georgia"/>
                <a:ea typeface="Georgia"/>
                <a:cs typeface="Georgia"/>
                <a:sym typeface="Georgia"/>
              </a:rPr>
              <a:t>Outbreak began in West Africa</a:t>
            </a:r>
          </a:p>
          <a:p>
            <a:pPr marL="825500" marR="0" lvl="1" indent="-292100" algn="l" rtl="0">
              <a:lnSpc>
                <a:spcPct val="110000"/>
              </a:lnSpc>
              <a:spcBef>
                <a:spcPts val="0"/>
              </a:spcBef>
              <a:buClr>
                <a:schemeClr val="dk1"/>
              </a:buClr>
              <a:buSzPct val="100000"/>
              <a:buFont typeface="Noto Symbol"/>
              <a:buChar char="▪"/>
            </a:pPr>
            <a:r>
              <a:rPr lang="en-US" sz="1800" b="0" i="0" u="none" strike="noStrike" cap="none" baseline="0" dirty="0">
                <a:solidFill>
                  <a:schemeClr val="dk1"/>
                </a:solidFill>
                <a:latin typeface="Georgia"/>
                <a:ea typeface="Georgia"/>
                <a:cs typeface="Georgia"/>
                <a:sym typeface="Georgia"/>
              </a:rPr>
              <a:t>Has sickened 14,413 people since March and has killed 5,177 as of November 14</a:t>
            </a:r>
            <a:r>
              <a:rPr lang="en-US" sz="1800" b="0" i="0" u="none" strike="noStrike" cap="none" baseline="30000" dirty="0">
                <a:solidFill>
                  <a:schemeClr val="dk1"/>
                </a:solidFill>
                <a:latin typeface="Georgia"/>
                <a:ea typeface="Georgia"/>
                <a:cs typeface="Georgia"/>
                <a:sym typeface="Georgia"/>
              </a:rPr>
              <a:t>th</a:t>
            </a:r>
          </a:p>
          <a:p>
            <a:pPr marL="825500" marR="0" lvl="1" indent="-292100" algn="l" rtl="0">
              <a:lnSpc>
                <a:spcPct val="110000"/>
              </a:lnSpc>
              <a:spcBef>
                <a:spcPts val="0"/>
              </a:spcBef>
              <a:buClr>
                <a:schemeClr val="dk1"/>
              </a:buClr>
              <a:buSzPct val="100000"/>
              <a:buFont typeface="Noto Symbol"/>
              <a:buChar char="▪"/>
            </a:pPr>
            <a:r>
              <a:rPr lang="en-US" sz="1800" b="0" i="0" u="none" strike="noStrike" cap="none" baseline="0" dirty="0">
                <a:solidFill>
                  <a:schemeClr val="dk1"/>
                </a:solidFill>
                <a:latin typeface="Georgia"/>
                <a:ea typeface="Georgia"/>
                <a:cs typeface="Georgia"/>
                <a:sym typeface="Georgia"/>
              </a:rPr>
              <a:t>Affected airline stocks and pharmaceutical companies </a:t>
            </a:r>
            <a:r>
              <a:rPr lang="en-US" sz="1800" b="0" i="0" u="none" strike="noStrike" cap="none" baseline="0" dirty="0" smtClean="0">
                <a:solidFill>
                  <a:schemeClr val="dk1"/>
                </a:solidFill>
                <a:latin typeface="Georgia"/>
                <a:ea typeface="Georgia"/>
                <a:cs typeface="Georgia"/>
                <a:sym typeface="Georgia"/>
              </a:rPr>
              <a:t>but</a:t>
            </a:r>
            <a:r>
              <a:rPr lang="en-US" sz="1800" b="0" i="0" u="none" strike="noStrike" cap="none" dirty="0" smtClean="0">
                <a:solidFill>
                  <a:schemeClr val="dk1"/>
                </a:solidFill>
                <a:latin typeface="Georgia"/>
                <a:ea typeface="Georgia"/>
                <a:cs typeface="Georgia"/>
                <a:sym typeface="Georgia"/>
              </a:rPr>
              <a:t> no stocks within</a:t>
            </a:r>
            <a:r>
              <a:rPr lang="en-US" sz="1800" b="0" i="0" u="none" strike="noStrike" cap="none" baseline="0" dirty="0" smtClean="0">
                <a:solidFill>
                  <a:schemeClr val="dk1"/>
                </a:solidFill>
                <a:latin typeface="Georgia"/>
                <a:ea typeface="Georgia"/>
                <a:cs typeface="Georgia"/>
                <a:sym typeface="Georgia"/>
              </a:rPr>
              <a:t> </a:t>
            </a:r>
            <a:r>
              <a:rPr lang="en-US" sz="1800" b="0" i="0" u="none" strike="noStrike" cap="none" baseline="0" dirty="0">
                <a:solidFill>
                  <a:schemeClr val="dk1"/>
                </a:solidFill>
                <a:latin typeface="Georgia"/>
                <a:ea typeface="Georgia"/>
                <a:cs typeface="Georgia"/>
                <a:sym typeface="Georgia"/>
              </a:rPr>
              <a:t>in our portfolio</a:t>
            </a:r>
          </a:p>
          <a:p>
            <a:pPr marL="482600" marR="0" lvl="0" indent="-215900" algn="l" rtl="0">
              <a:lnSpc>
                <a:spcPct val="110000"/>
              </a:lnSpc>
              <a:spcBef>
                <a:spcPts val="0"/>
              </a:spcBef>
              <a:buClr>
                <a:schemeClr val="dk1"/>
              </a:buClr>
              <a:buFont typeface="Arial"/>
              <a:buNone/>
            </a:pPr>
            <a:endParaRPr sz="2000" b="0" i="0" u="none" strike="noStrike" cap="none" baseline="0" dirty="0">
              <a:solidFill>
                <a:schemeClr val="dk1"/>
              </a:solidFill>
              <a:latin typeface="Georgia"/>
              <a:ea typeface="Georgia"/>
              <a:cs typeface="Georgia"/>
              <a:sym typeface="Georgia"/>
            </a:endParaRPr>
          </a:p>
          <a:p>
            <a:pPr marL="0" marR="0" lvl="0" indent="0" algn="l" rtl="0">
              <a:lnSpc>
                <a:spcPct val="110000"/>
              </a:lnSpc>
              <a:spcBef>
                <a:spcPts val="0"/>
              </a:spcBef>
              <a:buClr>
                <a:schemeClr val="accent2"/>
              </a:buClr>
              <a:buFont typeface="Arial"/>
              <a:buNone/>
            </a:pPr>
            <a:endParaRPr sz="2000" b="0" i="0" u="none" strike="noStrike" cap="none" baseline="0" dirty="0">
              <a:solidFill>
                <a:schemeClr val="dk1"/>
              </a:solidFill>
              <a:latin typeface="Georgia"/>
              <a:ea typeface="Georgia"/>
              <a:cs typeface="Georgia"/>
              <a:sym typeface="Georgia"/>
            </a:endParaRPr>
          </a:p>
        </p:txBody>
      </p:sp>
      <p:pic>
        <p:nvPicPr>
          <p:cNvPr id="182" name="Shape 182"/>
          <p:cNvPicPr preferRelativeResize="0"/>
          <p:nvPr/>
        </p:nvPicPr>
        <p:blipFill rotWithShape="1">
          <a:blip r:embed="rId3">
            <a:alphaModFix/>
          </a:blip>
          <a:srcRect/>
          <a:stretch/>
        </p:blipFill>
        <p:spPr>
          <a:xfrm>
            <a:off x="685800" y="4068712"/>
            <a:ext cx="4648199" cy="1842900"/>
          </a:xfrm>
          <a:prstGeom prst="rect">
            <a:avLst/>
          </a:prstGeom>
          <a:noFill/>
          <a:ln>
            <a:noFill/>
          </a:ln>
        </p:spPr>
      </p:pic>
      <p:sp>
        <p:nvSpPr>
          <p:cNvPr id="183" name="Shape 183"/>
          <p:cNvSpPr txBox="1"/>
          <p:nvPr/>
        </p:nvSpPr>
        <p:spPr>
          <a:xfrm>
            <a:off x="685800" y="762000"/>
            <a:ext cx="7772400" cy="631825"/>
          </a:xfrm>
          <a:prstGeom prst="rect">
            <a:avLst/>
          </a:prstGeom>
          <a:noFill/>
          <a:ln>
            <a:noFill/>
          </a:ln>
        </p:spPr>
        <p:txBody>
          <a:bodyPr lIns="91425" tIns="45700" rIns="91425" bIns="45700" anchor="t" anchorCtr="0">
            <a:noAutofit/>
          </a:bodyPr>
          <a:lstStyle/>
          <a:p>
            <a:pPr marL="0" marR="0" lvl="0" indent="0" algn="l" rtl="0">
              <a:spcBef>
                <a:spcPts val="0"/>
              </a:spcBef>
              <a:buClr>
                <a:srgbClr val="000000"/>
              </a:buClr>
              <a:buSzPct val="25000"/>
              <a:buFont typeface="Georgia"/>
              <a:buNone/>
            </a:pPr>
            <a:r>
              <a:rPr lang="en-US" sz="4400" b="0" i="0" u="none" strike="noStrike" cap="none" baseline="0">
                <a:solidFill>
                  <a:srgbClr val="000000"/>
                </a:solidFill>
                <a:latin typeface="Georgia"/>
                <a:ea typeface="Georgia"/>
                <a:cs typeface="Georgia"/>
                <a:sym typeface="Georgia"/>
              </a:rPr>
              <a:t>International News</a:t>
            </a:r>
          </a:p>
        </p:txBody>
      </p:sp>
      <p:pic>
        <p:nvPicPr>
          <p:cNvPr id="184" name="Shape 184"/>
          <p:cNvPicPr preferRelativeResize="0"/>
          <p:nvPr/>
        </p:nvPicPr>
        <p:blipFill rotWithShape="1">
          <a:blip r:embed="rId4">
            <a:alphaModFix/>
          </a:blip>
          <a:srcRect/>
          <a:stretch/>
        </p:blipFill>
        <p:spPr>
          <a:xfrm>
            <a:off x="5874197" y="3717823"/>
            <a:ext cx="2950500" cy="2544600"/>
          </a:xfrm>
          <a:prstGeom prst="rect">
            <a:avLst/>
          </a:prstGeom>
          <a:noFill/>
          <a:ln>
            <a:noFill/>
          </a:ln>
        </p:spPr>
      </p:pic>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81000" y="533400"/>
            <a:ext cx="7886700" cy="6254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2600" b="0" i="0" u="none" strike="noStrike" cap="none" baseline="0">
                <a:solidFill>
                  <a:schemeClr val="dk1"/>
                </a:solidFill>
                <a:latin typeface="Georgia"/>
                <a:ea typeface="Georgia"/>
                <a:cs typeface="Georgia"/>
                <a:sym typeface="Georgia"/>
              </a:rPr>
              <a:t>International Growth Concerns</a:t>
            </a:r>
          </a:p>
        </p:txBody>
      </p:sp>
      <p:sp>
        <p:nvSpPr>
          <p:cNvPr id="190" name="Shape 190"/>
          <p:cNvSpPr txBox="1">
            <a:spLocks noGrp="1"/>
          </p:cNvSpPr>
          <p:nvPr>
            <p:ph type="body" idx="1"/>
          </p:nvPr>
        </p:nvSpPr>
        <p:spPr>
          <a:xfrm>
            <a:off x="394034" y="1329740"/>
            <a:ext cx="5624762" cy="4710451"/>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Clr>
                <a:schemeClr val="dk1"/>
              </a:buClr>
              <a:buSzPct val="25000"/>
              <a:buFont typeface="Arial"/>
              <a:buNone/>
            </a:pPr>
            <a:r>
              <a:rPr lang="en-US" sz="1400" b="0" i="0" u="none" strike="noStrike" cap="none" baseline="0">
                <a:solidFill>
                  <a:schemeClr val="dk1"/>
                </a:solidFill>
                <a:latin typeface="Georgia"/>
                <a:ea typeface="Georgia"/>
                <a:cs typeface="Georgia"/>
                <a:sym typeface="Georgia"/>
              </a:rPr>
              <a:t>Japan</a:t>
            </a:r>
          </a:p>
          <a:p>
            <a:pPr marL="685800" marR="0" lvl="1" indent="-292100" algn="l" rtl="0">
              <a:lnSpc>
                <a:spcPct val="110000"/>
              </a:lnSpc>
              <a:spcBef>
                <a:spcPts val="280"/>
              </a:spcBef>
              <a:buClr>
                <a:schemeClr val="dk1"/>
              </a:buClr>
              <a:buSzPct val="100000"/>
              <a:buFont typeface="Noto Symbol"/>
              <a:buChar char="▪"/>
            </a:pPr>
            <a:r>
              <a:rPr lang="en-US" sz="1400" b="0" i="0" u="none" strike="noStrike" cap="none" baseline="0">
                <a:solidFill>
                  <a:schemeClr val="dk1"/>
                </a:solidFill>
                <a:latin typeface="Georgia"/>
                <a:ea typeface="Georgia"/>
                <a:cs typeface="Georgia"/>
                <a:sym typeface="Georgia"/>
              </a:rPr>
              <a:t>In November Japan entered a recession with a second consecutive quarter of decline in GDP growth</a:t>
            </a:r>
          </a:p>
          <a:p>
            <a:pPr marL="685800" marR="0" lvl="1" indent="-292100" algn="l" rtl="0">
              <a:lnSpc>
                <a:spcPct val="110000"/>
              </a:lnSpc>
              <a:spcBef>
                <a:spcPts val="280"/>
              </a:spcBef>
              <a:buClr>
                <a:schemeClr val="dk1"/>
              </a:buClr>
              <a:buSzPct val="100000"/>
              <a:buFont typeface="Noto Symbol"/>
              <a:buChar char="▪"/>
            </a:pPr>
            <a:r>
              <a:rPr lang="en-US" sz="1400" b="0" i="0" u="none" strike="noStrike" cap="none" baseline="0">
                <a:solidFill>
                  <a:schemeClr val="dk1"/>
                </a:solidFill>
                <a:latin typeface="Georgia"/>
                <a:ea typeface="Georgia"/>
                <a:cs typeface="Georgia"/>
                <a:sym typeface="Georgia"/>
              </a:rPr>
              <a:t>GDP Contracted 1.6%, analysts predicted GDP to expand by 2.25%</a:t>
            </a:r>
          </a:p>
          <a:p>
            <a:pPr marL="685800" marR="0" lvl="1" indent="-292100" algn="l" rtl="0">
              <a:lnSpc>
                <a:spcPct val="110000"/>
              </a:lnSpc>
              <a:spcBef>
                <a:spcPts val="280"/>
              </a:spcBef>
              <a:buClr>
                <a:schemeClr val="dk1"/>
              </a:buClr>
              <a:buSzPct val="100000"/>
              <a:buFont typeface="Noto Symbol"/>
              <a:buChar char="▪"/>
            </a:pPr>
            <a:r>
              <a:rPr lang="en-US" sz="1400" b="0" i="0" u="none" strike="noStrike" cap="none" baseline="0">
                <a:solidFill>
                  <a:schemeClr val="dk1"/>
                </a:solidFill>
                <a:latin typeface="Georgia"/>
                <a:ea typeface="Georgia"/>
                <a:cs typeface="Georgia"/>
                <a:sym typeface="Georgia"/>
              </a:rPr>
              <a:t>Recession likely attributed to Sales Tax hikes hurting consumer spending</a:t>
            </a:r>
          </a:p>
          <a:p>
            <a:pPr marL="685800" marR="0" lvl="1" indent="-292100" algn="l" rtl="0">
              <a:lnSpc>
                <a:spcPct val="110000"/>
              </a:lnSpc>
              <a:spcBef>
                <a:spcPts val="280"/>
              </a:spcBef>
              <a:buClr>
                <a:schemeClr val="dk1"/>
              </a:buClr>
              <a:buSzPct val="100000"/>
              <a:buFont typeface="Noto Symbol"/>
              <a:buChar char="▪"/>
            </a:pPr>
            <a:r>
              <a:rPr lang="en-US" sz="1400" b="0" i="0" u="none" strike="noStrike" cap="none" baseline="0">
                <a:solidFill>
                  <a:schemeClr val="dk1"/>
                </a:solidFill>
                <a:latin typeface="Georgia"/>
                <a:ea typeface="Georgia"/>
                <a:cs typeface="Georgia"/>
                <a:sym typeface="Georgia"/>
              </a:rPr>
              <a:t>Japan surprisingly increased stimulus to 80 trillion yen per year, boosting the global stock markets to all time highs</a:t>
            </a:r>
          </a:p>
          <a:p>
            <a:pPr marL="0" marR="0" lvl="0" indent="0" algn="l" rtl="0">
              <a:lnSpc>
                <a:spcPct val="110000"/>
              </a:lnSpc>
              <a:spcBef>
                <a:spcPts val="280"/>
              </a:spcBef>
              <a:buClr>
                <a:schemeClr val="dk1"/>
              </a:buClr>
              <a:buSzPct val="25000"/>
              <a:buFont typeface="Arial"/>
              <a:buNone/>
            </a:pPr>
            <a:r>
              <a:rPr lang="en-US" sz="1400" b="0" i="0" u="none" strike="noStrike" cap="none" baseline="0">
                <a:solidFill>
                  <a:schemeClr val="dk1"/>
                </a:solidFill>
                <a:latin typeface="Georgia"/>
                <a:ea typeface="Georgia"/>
                <a:cs typeface="Georgia"/>
                <a:sym typeface="Georgia"/>
              </a:rPr>
              <a:t>Eurozone</a:t>
            </a:r>
          </a:p>
          <a:p>
            <a:pPr marL="685800" marR="0" lvl="1" indent="-292100" algn="l" rtl="0">
              <a:lnSpc>
                <a:spcPct val="110000"/>
              </a:lnSpc>
              <a:spcBef>
                <a:spcPts val="280"/>
              </a:spcBef>
              <a:buClr>
                <a:schemeClr val="dk1"/>
              </a:buClr>
              <a:buSzPct val="100000"/>
              <a:buFont typeface="Noto Symbol"/>
              <a:buChar char="▪"/>
            </a:pPr>
            <a:r>
              <a:rPr lang="en-US" sz="1400" b="0" i="0" u="none" strike="noStrike" cap="none" baseline="0">
                <a:solidFill>
                  <a:schemeClr val="dk1"/>
                </a:solidFill>
                <a:latin typeface="Georgia"/>
                <a:ea typeface="Georgia"/>
                <a:cs typeface="Georgia"/>
                <a:sym typeface="Georgia"/>
              </a:rPr>
              <a:t>Eurozone GDP forecasts have been cut again in December with the overall Eurozone economy predicted to expand at .8% this year</a:t>
            </a:r>
          </a:p>
          <a:p>
            <a:pPr marL="685800" marR="0" lvl="1" indent="-292100" algn="l" rtl="0">
              <a:lnSpc>
                <a:spcPct val="110000"/>
              </a:lnSpc>
              <a:spcBef>
                <a:spcPts val="280"/>
              </a:spcBef>
              <a:buClr>
                <a:schemeClr val="dk1"/>
              </a:buClr>
              <a:buSzPct val="100000"/>
              <a:buFont typeface="Noto Symbol"/>
              <a:buChar char="▪"/>
            </a:pPr>
            <a:r>
              <a:rPr lang="en-US" sz="1400" b="0" i="0" u="none" strike="noStrike" cap="none" baseline="0">
                <a:solidFill>
                  <a:schemeClr val="dk1"/>
                </a:solidFill>
                <a:latin typeface="Georgia"/>
                <a:ea typeface="Georgia"/>
                <a:cs typeface="Georgia"/>
                <a:sym typeface="Georgia"/>
              </a:rPr>
              <a:t>Draghi has reassured global investors that the ECB will reassess the need for QE at the beginning of 2015</a:t>
            </a:r>
          </a:p>
          <a:p>
            <a:pPr marL="685800" marR="0" lvl="1" indent="-292100" algn="l" rtl="0">
              <a:lnSpc>
                <a:spcPct val="110000"/>
              </a:lnSpc>
              <a:spcBef>
                <a:spcPts val="280"/>
              </a:spcBef>
              <a:buClr>
                <a:schemeClr val="dk1"/>
              </a:buClr>
              <a:buSzPct val="100000"/>
              <a:buFont typeface="Noto Symbol"/>
              <a:buChar char="▪"/>
            </a:pPr>
            <a:r>
              <a:rPr lang="en-US" sz="1400" b="0" i="0" u="none" strike="noStrike" cap="none" baseline="0">
                <a:solidFill>
                  <a:schemeClr val="dk1"/>
                </a:solidFill>
                <a:latin typeface="Georgia"/>
                <a:ea typeface="Georgia"/>
                <a:cs typeface="Georgia"/>
                <a:sym typeface="Georgia"/>
              </a:rPr>
              <a:t>ECB’s decision to hold off on QE shook European markets, investors are optimistic for additional stimulus to be announced in January</a:t>
            </a:r>
          </a:p>
        </p:txBody>
      </p:sp>
      <p:pic>
        <p:nvPicPr>
          <p:cNvPr id="191" name="Shape 191"/>
          <p:cNvPicPr preferRelativeResize="0"/>
          <p:nvPr/>
        </p:nvPicPr>
        <p:blipFill rotWithShape="1">
          <a:blip r:embed="rId3">
            <a:alphaModFix/>
          </a:blip>
          <a:srcRect/>
          <a:stretch/>
        </p:blipFill>
        <p:spPr>
          <a:xfrm>
            <a:off x="6515099" y="533404"/>
            <a:ext cx="1752600" cy="2989799"/>
          </a:xfrm>
          <a:prstGeom prst="rect">
            <a:avLst/>
          </a:prstGeom>
          <a:noFill/>
          <a:ln>
            <a:noFill/>
          </a:ln>
        </p:spPr>
      </p:pic>
      <p:pic>
        <p:nvPicPr>
          <p:cNvPr id="192" name="Shape 192"/>
          <p:cNvPicPr preferRelativeResize="0"/>
          <p:nvPr/>
        </p:nvPicPr>
        <p:blipFill rotWithShape="1">
          <a:blip r:embed="rId4">
            <a:alphaModFix/>
          </a:blip>
          <a:srcRect/>
          <a:stretch/>
        </p:blipFill>
        <p:spPr>
          <a:xfrm>
            <a:off x="6248400" y="3749467"/>
            <a:ext cx="2286000" cy="2580299"/>
          </a:xfrm>
          <a:prstGeom prst="rect">
            <a:avLst/>
          </a:prstGeom>
          <a:noFill/>
          <a:ln>
            <a:noFill/>
          </a:ln>
        </p:spPr>
      </p:pic>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85800" y="1371600"/>
            <a:ext cx="7467600" cy="740663"/>
          </a:xfrm>
          <a:prstGeom prst="rect">
            <a:avLst/>
          </a:prstGeom>
          <a:noFill/>
          <a:ln>
            <a:noFill/>
          </a:ln>
        </p:spPr>
        <p:txBody>
          <a:bodyPr lIns="91425" tIns="45700" rIns="91425" bIns="45700" anchor="t" anchorCtr="0">
            <a:noAutofit/>
          </a:bodyPr>
          <a:lstStyle/>
          <a:p>
            <a:pPr marL="0" marR="0" lvl="0" indent="0" algn="l" rtl="0">
              <a:spcBef>
                <a:spcPts val="0"/>
              </a:spcBef>
              <a:buClr>
                <a:srgbClr val="000000"/>
              </a:buClr>
              <a:buSzPct val="25000"/>
              <a:buFont typeface="Georgia"/>
              <a:buNone/>
            </a:pPr>
            <a:r>
              <a:rPr lang="en-US" sz="2600" b="0" i="0" u="none" strike="noStrike" cap="none" baseline="0">
                <a:solidFill>
                  <a:srgbClr val="000000"/>
                </a:solidFill>
                <a:latin typeface="Georgia"/>
                <a:ea typeface="Georgia"/>
                <a:cs typeface="Georgia"/>
                <a:sym typeface="Georgia"/>
              </a:rPr>
              <a:t>Oil Price Concerns </a:t>
            </a:r>
          </a:p>
        </p:txBody>
      </p:sp>
      <p:sp>
        <p:nvSpPr>
          <p:cNvPr id="198" name="Shape 198"/>
          <p:cNvSpPr txBox="1">
            <a:spLocks noGrp="1"/>
          </p:cNvSpPr>
          <p:nvPr>
            <p:ph type="body" idx="1"/>
          </p:nvPr>
        </p:nvSpPr>
        <p:spPr>
          <a:xfrm>
            <a:off x="685800" y="1981200"/>
            <a:ext cx="7924799" cy="4251412"/>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buClr>
                <a:schemeClr val="accent2"/>
              </a:buClr>
              <a:buSzPct val="25000"/>
              <a:buFont typeface="Arial"/>
              <a:buNone/>
            </a:pPr>
            <a:r>
              <a:rPr lang="en-US" sz="1800" b="0" i="0" u="none" strike="noStrike" cap="none" baseline="0" dirty="0">
                <a:solidFill>
                  <a:schemeClr val="dk1"/>
                </a:solidFill>
                <a:latin typeface="Georgia"/>
                <a:ea typeface="Georgia"/>
                <a:cs typeface="Georgia"/>
                <a:sym typeface="Georgia"/>
              </a:rPr>
              <a:t>Winners of International Oil Price Crash </a:t>
            </a:r>
          </a:p>
          <a:p>
            <a:pPr marL="342900" marR="0" lvl="0" indent="-241300" algn="l" rtl="0">
              <a:lnSpc>
                <a:spcPct val="110000"/>
              </a:lnSpc>
              <a:spcBef>
                <a:spcPts val="320"/>
              </a:spcBef>
              <a:buClr>
                <a:schemeClr val="accent2"/>
              </a:buClr>
              <a:buFont typeface="Noto Symbol"/>
              <a:buNone/>
            </a:pPr>
            <a:endParaRPr sz="1600" b="0" i="0" u="none" strike="noStrike" cap="none" baseline="0" dirty="0">
              <a:solidFill>
                <a:schemeClr val="dk1"/>
              </a:solidFill>
              <a:latin typeface="Georgia"/>
              <a:ea typeface="Georgia"/>
              <a:cs typeface="Georgia"/>
              <a:sym typeface="Georgia"/>
            </a:endParaRPr>
          </a:p>
          <a:p>
            <a:pPr marL="342900" marR="0" lvl="0" indent="-342900" algn="l" rtl="0">
              <a:lnSpc>
                <a:spcPct val="110000"/>
              </a:lnSpc>
              <a:spcBef>
                <a:spcPts val="280"/>
              </a:spcBef>
              <a:buClr>
                <a:schemeClr val="dk1"/>
              </a:buClr>
              <a:buSzPct val="100000"/>
              <a:buFont typeface="Noto Symbol"/>
              <a:buChar char="▪"/>
            </a:pPr>
            <a:r>
              <a:rPr lang="en-US" sz="1400" b="0" i="0" u="none" strike="noStrike" cap="none" baseline="0" dirty="0">
                <a:solidFill>
                  <a:schemeClr val="dk1"/>
                </a:solidFill>
                <a:latin typeface="Georgia"/>
                <a:ea typeface="Georgia"/>
                <a:cs typeface="Georgia"/>
                <a:sym typeface="Georgia"/>
              </a:rPr>
              <a:t>Oil prices around the world have fallen more than 38 percent since the year's high in June.</a:t>
            </a:r>
          </a:p>
          <a:p>
            <a:pPr marL="342900" marR="0" lvl="0" indent="-342900" algn="l" rtl="0">
              <a:lnSpc>
                <a:spcPct val="110000"/>
              </a:lnSpc>
              <a:spcBef>
                <a:spcPts val="280"/>
              </a:spcBef>
              <a:buClr>
                <a:schemeClr val="dk1"/>
              </a:buClr>
              <a:buSzPct val="100000"/>
              <a:buFont typeface="Noto Symbol"/>
              <a:buChar char="▪"/>
            </a:pPr>
            <a:r>
              <a:rPr lang="en-US" sz="1400" b="0" i="0" u="none" strike="noStrike" cap="none" baseline="0" dirty="0">
                <a:solidFill>
                  <a:schemeClr val="dk1"/>
                </a:solidFill>
                <a:latin typeface="Georgia"/>
                <a:ea typeface="Georgia"/>
                <a:cs typeface="Georgia"/>
                <a:sym typeface="Georgia"/>
              </a:rPr>
              <a:t>Among the winners are airlines which are saving in </a:t>
            </a:r>
            <a:r>
              <a:rPr lang="en-US" sz="1400" b="0" i="0" u="none" strike="noStrike" cap="none" baseline="0" dirty="0" smtClean="0">
                <a:solidFill>
                  <a:schemeClr val="dk1"/>
                </a:solidFill>
                <a:latin typeface="Georgia"/>
                <a:ea typeface="Georgia"/>
                <a:cs typeface="Georgia"/>
                <a:sym typeface="Georgia"/>
              </a:rPr>
              <a:t>fuel costs </a:t>
            </a:r>
            <a:r>
              <a:rPr lang="en-US" sz="1400" b="0" i="0" u="none" strike="noStrike" cap="none" baseline="0" dirty="0">
                <a:solidFill>
                  <a:schemeClr val="dk1"/>
                </a:solidFill>
                <a:latin typeface="Georgia"/>
                <a:ea typeface="Georgia"/>
                <a:cs typeface="Georgia"/>
                <a:sym typeface="Georgia"/>
              </a:rPr>
              <a:t>and beneficial to two of our portfolio holdings</a:t>
            </a:r>
          </a:p>
          <a:p>
            <a:pPr marL="342900" marR="0" lvl="0" indent="-342900" algn="l" rtl="0">
              <a:lnSpc>
                <a:spcPct val="110000"/>
              </a:lnSpc>
              <a:spcBef>
                <a:spcPts val="280"/>
              </a:spcBef>
              <a:buClr>
                <a:schemeClr val="dk1"/>
              </a:buClr>
              <a:buSzPct val="100000"/>
              <a:buFont typeface="Noto Symbol"/>
              <a:buChar char="▪"/>
            </a:pPr>
            <a:r>
              <a:rPr lang="en-US" sz="1400" b="0" i="0" u="none" strike="noStrike" cap="none" baseline="0" dirty="0">
                <a:solidFill>
                  <a:schemeClr val="dk1"/>
                </a:solidFill>
                <a:latin typeface="Georgia"/>
                <a:ea typeface="Georgia"/>
                <a:cs typeface="Georgia"/>
                <a:sym typeface="Georgia"/>
              </a:rPr>
              <a:t>Bank of America predicts airline earnings will gain 73 percent in 2015</a:t>
            </a:r>
          </a:p>
          <a:p>
            <a:pPr marL="342900" marR="0" lvl="0" indent="-266700" algn="l" rtl="0">
              <a:lnSpc>
                <a:spcPct val="110000"/>
              </a:lnSpc>
              <a:spcBef>
                <a:spcPts val="240"/>
              </a:spcBef>
              <a:buClr>
                <a:schemeClr val="dk1"/>
              </a:buClr>
              <a:buFont typeface="Noto Symbol"/>
              <a:buNone/>
            </a:pPr>
            <a:endParaRPr sz="1200" b="0" i="0" u="none" strike="noStrike" cap="none" baseline="0" dirty="0">
              <a:solidFill>
                <a:schemeClr val="dk1"/>
              </a:solidFill>
              <a:latin typeface="Georgia"/>
              <a:ea typeface="Georgia"/>
              <a:cs typeface="Georgia"/>
              <a:sym typeface="Georgia"/>
            </a:endParaRPr>
          </a:p>
          <a:p>
            <a:pPr marL="0" marR="0" lvl="0" indent="0" algn="l" rtl="0">
              <a:lnSpc>
                <a:spcPct val="110000"/>
              </a:lnSpc>
              <a:spcBef>
                <a:spcPts val="360"/>
              </a:spcBef>
              <a:buClr>
                <a:schemeClr val="dk1"/>
              </a:buClr>
              <a:buSzPct val="25000"/>
              <a:buFont typeface="Arial"/>
              <a:buNone/>
            </a:pPr>
            <a:r>
              <a:rPr lang="en-US" sz="1800" b="0" i="0" u="none" strike="noStrike" cap="none" baseline="0" dirty="0">
                <a:solidFill>
                  <a:schemeClr val="dk1"/>
                </a:solidFill>
                <a:latin typeface="Georgia"/>
                <a:ea typeface="Georgia"/>
                <a:cs typeface="Georgia"/>
                <a:sym typeface="Georgia"/>
              </a:rPr>
              <a:t>Losers of International Oil Price Crash </a:t>
            </a:r>
          </a:p>
          <a:p>
            <a:pPr marL="342900" marR="0" lvl="0" indent="-266700" algn="l" rtl="0">
              <a:lnSpc>
                <a:spcPct val="110000"/>
              </a:lnSpc>
              <a:spcBef>
                <a:spcPts val="240"/>
              </a:spcBef>
              <a:buClr>
                <a:schemeClr val="dk1"/>
              </a:buClr>
              <a:buFont typeface="Noto Symbol"/>
              <a:buNone/>
            </a:pPr>
            <a:endParaRPr sz="1200" b="0" i="0" u="none" strike="noStrike" cap="none" baseline="0" dirty="0">
              <a:solidFill>
                <a:schemeClr val="dk1"/>
              </a:solidFill>
              <a:latin typeface="Georgia"/>
              <a:ea typeface="Georgia"/>
              <a:cs typeface="Georgia"/>
              <a:sym typeface="Georgia"/>
            </a:endParaRPr>
          </a:p>
          <a:p>
            <a:pPr marL="342900" marR="0" lvl="0" indent="-342900" algn="l" rtl="0">
              <a:lnSpc>
                <a:spcPct val="110000"/>
              </a:lnSpc>
              <a:spcBef>
                <a:spcPts val="280"/>
              </a:spcBef>
              <a:buClr>
                <a:schemeClr val="dk1"/>
              </a:buClr>
              <a:buSzPct val="100000"/>
              <a:buFont typeface="Noto Symbol"/>
              <a:buChar char="▪"/>
            </a:pPr>
            <a:r>
              <a:rPr lang="en-US" sz="1400" b="0" i="0" u="none" strike="noStrike" cap="none" baseline="0" dirty="0">
                <a:solidFill>
                  <a:schemeClr val="dk1"/>
                </a:solidFill>
                <a:latin typeface="Georgia"/>
                <a:ea typeface="Georgia"/>
                <a:cs typeface="Georgia"/>
                <a:sym typeface="Georgia"/>
              </a:rPr>
              <a:t>Cheaper oil challenges the economic developments of Canada's oil sands and may slow down the Keystone XL pipeline</a:t>
            </a:r>
          </a:p>
          <a:p>
            <a:pPr marL="342900" marR="0" lvl="0" indent="-342900" algn="l" rtl="0">
              <a:lnSpc>
                <a:spcPct val="110000"/>
              </a:lnSpc>
              <a:spcBef>
                <a:spcPts val="280"/>
              </a:spcBef>
              <a:buClr>
                <a:schemeClr val="dk1"/>
              </a:buClr>
              <a:buSzPct val="100000"/>
              <a:buFont typeface="Noto Symbol"/>
              <a:buChar char="▪"/>
            </a:pPr>
            <a:r>
              <a:rPr lang="en-US" sz="1400" b="0" i="0" u="none" strike="noStrike" cap="none" baseline="0" dirty="0">
                <a:solidFill>
                  <a:schemeClr val="dk1"/>
                </a:solidFill>
                <a:latin typeface="Georgia"/>
                <a:ea typeface="Georgia"/>
                <a:cs typeface="Georgia"/>
                <a:sym typeface="Georgia"/>
              </a:rPr>
              <a:t>Railroad stocks fell as investors bet that lower oil prices would curtail rail shipments</a:t>
            </a:r>
          </a:p>
          <a:p>
            <a:pPr marL="342900" marR="0" lvl="0" indent="-342900" algn="l" rtl="0">
              <a:lnSpc>
                <a:spcPct val="110000"/>
              </a:lnSpc>
              <a:spcBef>
                <a:spcPts val="400"/>
              </a:spcBef>
              <a:buClr>
                <a:schemeClr val="accent2"/>
              </a:buClr>
              <a:buFont typeface="Arial"/>
              <a:buNone/>
            </a:pPr>
            <a:endParaRPr sz="2000" b="0" i="0" u="none" strike="noStrike" cap="none" baseline="0" dirty="0">
              <a:solidFill>
                <a:schemeClr val="dk1"/>
              </a:solidFill>
              <a:sym typeface="Arial"/>
            </a:endParaRPr>
          </a:p>
          <a:p>
            <a:pPr marL="342900" marR="0" lvl="0" indent="-342900" algn="l" rtl="0">
              <a:lnSpc>
                <a:spcPct val="110000"/>
              </a:lnSpc>
              <a:spcBef>
                <a:spcPts val="320"/>
              </a:spcBef>
              <a:buClr>
                <a:schemeClr val="accent2"/>
              </a:buClr>
              <a:buFont typeface="Arial"/>
              <a:buNone/>
            </a:pPr>
            <a:endParaRPr sz="1600" b="0" i="0" u="none" strike="noStrike" cap="none" baseline="0" dirty="0">
              <a:solidFill>
                <a:schemeClr val="dk1"/>
              </a:solidFill>
              <a:sym typeface="Arial"/>
            </a:endParaRPr>
          </a:p>
        </p:txBody>
      </p:sp>
      <p:sp>
        <p:nvSpPr>
          <p:cNvPr id="199" name="Shape 199"/>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200" name="Shape 200"/>
          <p:cNvSpPr txBox="1"/>
          <p:nvPr/>
        </p:nvSpPr>
        <p:spPr>
          <a:xfrm>
            <a:off x="609600" y="457200"/>
            <a:ext cx="7772400" cy="631825"/>
          </a:xfrm>
          <a:prstGeom prst="rect">
            <a:avLst/>
          </a:prstGeom>
          <a:noFill/>
          <a:ln>
            <a:noFill/>
          </a:ln>
        </p:spPr>
        <p:txBody>
          <a:bodyPr lIns="91425" tIns="45700" rIns="91425" bIns="45700" anchor="t" anchorCtr="0">
            <a:noAutofit/>
          </a:bodyPr>
          <a:lstStyle/>
          <a:p>
            <a:pPr marL="0" marR="0" lvl="0" indent="0" algn="l" rtl="0">
              <a:spcBef>
                <a:spcPts val="0"/>
              </a:spcBef>
              <a:buClr>
                <a:srgbClr val="000000"/>
              </a:buClr>
              <a:buSzPct val="25000"/>
              <a:buFont typeface="Georgia"/>
              <a:buNone/>
            </a:pPr>
            <a:r>
              <a:rPr lang="en-US" sz="4400" b="0" i="0" u="none" strike="noStrike" cap="none" baseline="0">
                <a:solidFill>
                  <a:srgbClr val="000000"/>
                </a:solidFill>
                <a:latin typeface="Georgia"/>
                <a:ea typeface="Georgia"/>
                <a:cs typeface="Georgia"/>
                <a:sym typeface="Georgia"/>
              </a:rPr>
              <a:t>International News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85800" y="1524000"/>
            <a:ext cx="7467600" cy="7406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2600" b="0" i="0" u="none" strike="noStrike" cap="none" baseline="0">
                <a:solidFill>
                  <a:schemeClr val="dk1"/>
                </a:solidFill>
                <a:latin typeface="Georgia"/>
                <a:ea typeface="Georgia"/>
                <a:cs typeface="Georgia"/>
                <a:sym typeface="Georgia"/>
              </a:rPr>
              <a:t>ISIS</a:t>
            </a:r>
          </a:p>
        </p:txBody>
      </p:sp>
      <p:sp>
        <p:nvSpPr>
          <p:cNvPr id="206" name="Shape 206"/>
          <p:cNvSpPr txBox="1">
            <a:spLocks noGrp="1"/>
          </p:cNvSpPr>
          <p:nvPr>
            <p:ph type="body" idx="1"/>
          </p:nvPr>
        </p:nvSpPr>
        <p:spPr>
          <a:xfrm>
            <a:off x="685800" y="2133600"/>
            <a:ext cx="7467600" cy="4251412"/>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Clr>
                <a:schemeClr val="dk1"/>
              </a:buClr>
              <a:buSzPct val="25000"/>
              <a:buFont typeface="Arial"/>
              <a:buNone/>
            </a:pPr>
            <a:r>
              <a:rPr lang="en-US" sz="2000" b="0" i="0" u="none" strike="noStrike" cap="none" baseline="0" dirty="0">
                <a:solidFill>
                  <a:schemeClr val="dk1"/>
                </a:solidFill>
                <a:latin typeface="Georgia"/>
                <a:ea typeface="Georgia"/>
                <a:cs typeface="Georgia"/>
                <a:sym typeface="Georgia"/>
              </a:rPr>
              <a:t>Started as an al Qaeda splinter group</a:t>
            </a:r>
          </a:p>
          <a:p>
            <a:pPr marL="685800" marR="0" lvl="1" indent="-292100" algn="l" rtl="0">
              <a:lnSpc>
                <a:spcPct val="110000"/>
              </a:lnSpc>
              <a:spcBef>
                <a:spcPts val="360"/>
              </a:spcBef>
              <a:buClr>
                <a:schemeClr val="dk1"/>
              </a:buClr>
              <a:buSzPct val="100000"/>
              <a:buFont typeface="Noto Symbol"/>
              <a:buChar char="▪"/>
            </a:pPr>
            <a:r>
              <a:rPr lang="en-US" sz="1800" b="0" i="0" u="none" strike="noStrike" cap="none" baseline="0" dirty="0">
                <a:solidFill>
                  <a:schemeClr val="dk1"/>
                </a:solidFill>
                <a:latin typeface="Georgia"/>
                <a:ea typeface="Georgia"/>
                <a:cs typeface="Georgia"/>
                <a:sym typeface="Georgia"/>
              </a:rPr>
              <a:t>Aim to create an Islamic state across Sunni areas in Iraq and Syria</a:t>
            </a:r>
          </a:p>
          <a:p>
            <a:pPr marL="0" marR="0" lvl="0" indent="0" algn="l" rtl="0">
              <a:lnSpc>
                <a:spcPct val="110000"/>
              </a:lnSpc>
              <a:spcBef>
                <a:spcPts val="400"/>
              </a:spcBef>
              <a:buClr>
                <a:schemeClr val="dk1"/>
              </a:buClr>
              <a:buSzPct val="25000"/>
              <a:buFont typeface="Arial"/>
              <a:buNone/>
            </a:pPr>
            <a:r>
              <a:rPr lang="en-US" sz="2000" b="0" i="0" u="none" strike="noStrike" cap="none" baseline="0" dirty="0">
                <a:solidFill>
                  <a:schemeClr val="dk1"/>
                </a:solidFill>
                <a:latin typeface="Georgia"/>
                <a:ea typeface="Georgia"/>
                <a:cs typeface="Georgia"/>
                <a:sym typeface="Georgia"/>
              </a:rPr>
              <a:t>Currently controls hundreds of square miles</a:t>
            </a:r>
          </a:p>
          <a:p>
            <a:pPr marL="685800" marR="0" lvl="1" indent="-292100" algn="l" rtl="0">
              <a:lnSpc>
                <a:spcPct val="110000"/>
              </a:lnSpc>
              <a:spcBef>
                <a:spcPts val="360"/>
              </a:spcBef>
              <a:buClr>
                <a:schemeClr val="dk1"/>
              </a:buClr>
              <a:buSzPct val="100000"/>
              <a:buFont typeface="Noto Symbol"/>
              <a:buChar char="▪"/>
            </a:pPr>
            <a:r>
              <a:rPr lang="en-US" sz="1800" b="0" i="0" u="none" strike="noStrike" cap="none" baseline="0" dirty="0">
                <a:solidFill>
                  <a:schemeClr val="dk1"/>
                </a:solidFill>
                <a:latin typeface="Georgia"/>
                <a:ea typeface="Georgia"/>
                <a:cs typeface="Georgia"/>
                <a:sym typeface="Georgia"/>
              </a:rPr>
              <a:t>Ignores international borders</a:t>
            </a:r>
          </a:p>
          <a:p>
            <a:pPr marL="974725" marR="0" lvl="2" indent="-238125" algn="l" rtl="0">
              <a:lnSpc>
                <a:spcPct val="110000"/>
              </a:lnSpc>
              <a:spcBef>
                <a:spcPts val="280"/>
              </a:spcBef>
              <a:buClr>
                <a:schemeClr val="dk1"/>
              </a:buClr>
              <a:buSzPct val="100000"/>
              <a:buFont typeface="Noto Symbol"/>
              <a:buChar char="▪"/>
            </a:pPr>
            <a:r>
              <a:rPr lang="en-US" sz="1400" b="0" i="0" u="none" strike="noStrike" cap="none" baseline="0" dirty="0">
                <a:solidFill>
                  <a:schemeClr val="dk1"/>
                </a:solidFill>
                <a:latin typeface="Georgia"/>
                <a:ea typeface="Georgia"/>
                <a:cs typeface="Georgia"/>
                <a:sym typeface="Georgia"/>
              </a:rPr>
              <a:t>Rules by Sharia </a:t>
            </a:r>
            <a:r>
              <a:rPr lang="en-US" sz="1400" b="0" i="0" u="none" strike="noStrike" cap="none" baseline="0" dirty="0" smtClean="0">
                <a:solidFill>
                  <a:schemeClr val="dk1"/>
                </a:solidFill>
                <a:latin typeface="Georgia"/>
                <a:ea typeface="Georgia"/>
                <a:cs typeface="Georgia"/>
                <a:sym typeface="Georgia"/>
              </a:rPr>
              <a:t>Law</a:t>
            </a:r>
            <a:endParaRPr lang="en-US" dirty="0" smtClean="0">
              <a:solidFill>
                <a:schemeClr val="dk1"/>
              </a:solidFill>
              <a:latin typeface="Georgia"/>
              <a:ea typeface="Georgia"/>
              <a:cs typeface="Georgia"/>
              <a:sym typeface="Georgia"/>
            </a:endParaRPr>
          </a:p>
          <a:p>
            <a:pPr marL="0" lvl="0" indent="0">
              <a:buClr>
                <a:schemeClr val="dk1"/>
              </a:buClr>
              <a:buSzPct val="25000"/>
            </a:pPr>
            <a:r>
              <a:rPr lang="en-US" sz="2000" dirty="0">
                <a:solidFill>
                  <a:schemeClr val="dk1"/>
                </a:solidFill>
                <a:latin typeface="Georgia"/>
                <a:ea typeface="Georgia"/>
                <a:cs typeface="Georgia"/>
                <a:sym typeface="Georgia"/>
              </a:rPr>
              <a:t>Investor Concerns</a:t>
            </a:r>
          </a:p>
          <a:p>
            <a:pPr lvl="1">
              <a:spcBef>
                <a:spcPts val="360"/>
              </a:spcBef>
              <a:buClr>
                <a:schemeClr val="dk1"/>
              </a:buClr>
              <a:buSzPct val="100000"/>
              <a:buFont typeface="Noto Symbol"/>
              <a:buChar char="▪"/>
            </a:pPr>
            <a:r>
              <a:rPr lang="en-US" sz="1800" dirty="0">
                <a:solidFill>
                  <a:schemeClr val="dk1"/>
                </a:solidFill>
                <a:latin typeface="Georgia"/>
                <a:ea typeface="Georgia"/>
                <a:cs typeface="Georgia"/>
                <a:sym typeface="Georgia"/>
              </a:rPr>
              <a:t>Has not affected the stock market drastically</a:t>
            </a:r>
          </a:p>
          <a:p>
            <a:pPr lvl="1">
              <a:spcBef>
                <a:spcPts val="360"/>
              </a:spcBef>
              <a:buClr>
                <a:schemeClr val="dk1"/>
              </a:buClr>
              <a:buSzPct val="100000"/>
              <a:buFont typeface="Noto Symbol"/>
              <a:buChar char="▪"/>
            </a:pPr>
            <a:r>
              <a:rPr lang="en-US" sz="1800" dirty="0">
                <a:solidFill>
                  <a:schemeClr val="dk1"/>
                </a:solidFill>
                <a:latin typeface="Georgia"/>
                <a:ea typeface="Georgia"/>
                <a:cs typeface="Georgia"/>
                <a:sym typeface="Georgia"/>
              </a:rPr>
              <a:t>Markets have remained impervious to political turmoil this year</a:t>
            </a:r>
          </a:p>
          <a:p>
            <a:pPr lvl="2">
              <a:spcBef>
                <a:spcPts val="280"/>
              </a:spcBef>
              <a:buClr>
                <a:schemeClr val="dk1"/>
              </a:buClr>
              <a:buSzPct val="100000"/>
              <a:buFont typeface="Noto Symbol"/>
              <a:buChar char="▪"/>
            </a:pPr>
            <a:r>
              <a:rPr lang="en-US" dirty="0">
                <a:solidFill>
                  <a:schemeClr val="dk1"/>
                </a:solidFill>
                <a:latin typeface="Georgia"/>
                <a:ea typeface="Georgia"/>
                <a:cs typeface="Georgia"/>
                <a:sym typeface="Georgia"/>
              </a:rPr>
              <a:t>Investors would only be concerned with ISIS if </a:t>
            </a:r>
            <a:r>
              <a:rPr lang="en-US" dirty="0" smtClean="0">
                <a:solidFill>
                  <a:schemeClr val="dk1"/>
                </a:solidFill>
                <a:latin typeface="Georgia"/>
                <a:ea typeface="Georgia"/>
                <a:cs typeface="Georgia"/>
                <a:sym typeface="Georgia"/>
              </a:rPr>
              <a:t>they started </a:t>
            </a:r>
            <a:r>
              <a:rPr lang="en-US" dirty="0">
                <a:solidFill>
                  <a:schemeClr val="dk1"/>
                </a:solidFill>
                <a:latin typeface="Georgia"/>
                <a:ea typeface="Georgia"/>
                <a:cs typeface="Georgia"/>
                <a:sym typeface="Georgia"/>
              </a:rPr>
              <a:t>to destroy oil refineries</a:t>
            </a:r>
          </a:p>
          <a:p>
            <a:pPr marL="736600" marR="0" lvl="2" indent="0" algn="l" rtl="0">
              <a:lnSpc>
                <a:spcPct val="110000"/>
              </a:lnSpc>
              <a:spcBef>
                <a:spcPts val="280"/>
              </a:spcBef>
              <a:buClr>
                <a:schemeClr val="dk1"/>
              </a:buClr>
              <a:buSzPct val="100000"/>
            </a:pPr>
            <a:endParaRPr lang="en-US" sz="1400" b="0" i="0" u="none" strike="noStrike" cap="none" baseline="0" dirty="0" smtClean="0">
              <a:solidFill>
                <a:schemeClr val="dk1"/>
              </a:solidFill>
              <a:latin typeface="Georgia"/>
              <a:ea typeface="Georgia"/>
              <a:cs typeface="Georgia"/>
              <a:sym typeface="Georgia"/>
            </a:endParaRPr>
          </a:p>
        </p:txBody>
      </p:sp>
      <p:sp>
        <p:nvSpPr>
          <p:cNvPr id="207" name="Shape 207"/>
          <p:cNvSpPr txBox="1"/>
          <p:nvPr/>
        </p:nvSpPr>
        <p:spPr>
          <a:xfrm>
            <a:off x="533400" y="533400"/>
            <a:ext cx="7772400" cy="631825"/>
          </a:xfrm>
          <a:prstGeom prst="rect">
            <a:avLst/>
          </a:prstGeom>
          <a:noFill/>
          <a:ln>
            <a:noFill/>
          </a:ln>
        </p:spPr>
        <p:txBody>
          <a:bodyPr lIns="91425" tIns="45700" rIns="91425" bIns="45700" anchor="t" anchorCtr="0">
            <a:noAutofit/>
          </a:bodyPr>
          <a:lstStyle/>
          <a:p>
            <a:pPr marL="0" marR="0" lvl="0" indent="0" algn="l" rtl="0">
              <a:spcBef>
                <a:spcPts val="0"/>
              </a:spcBef>
              <a:buClr>
                <a:srgbClr val="000000"/>
              </a:buClr>
              <a:buSzPct val="25000"/>
              <a:buFont typeface="Georgia"/>
              <a:buNone/>
            </a:pPr>
            <a:r>
              <a:rPr lang="en-US" sz="4400" b="0" i="0" u="none" strike="noStrike" cap="none" baseline="0">
                <a:solidFill>
                  <a:srgbClr val="000000"/>
                </a:solidFill>
                <a:latin typeface="Georgia"/>
                <a:ea typeface="Georgia"/>
                <a:cs typeface="Georgia"/>
                <a:sym typeface="Georgia"/>
              </a:rPr>
              <a:t>International News</a:t>
            </a:r>
          </a:p>
        </p:txBody>
      </p:sp>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722312" y="2338386"/>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3200" b="1" i="0" u="none" strike="noStrike" cap="none" baseline="0">
                <a:solidFill>
                  <a:schemeClr val="dk1"/>
                </a:solidFill>
                <a:latin typeface="Georgia"/>
                <a:ea typeface="Georgia"/>
                <a:cs typeface="Georgia"/>
                <a:sym typeface="Georgia"/>
              </a:rPr>
              <a:t>SECTOR SUMMARIES</a:t>
            </a:r>
          </a:p>
        </p:txBody>
      </p:sp>
      <p:sp>
        <p:nvSpPr>
          <p:cNvPr id="220" name="Shape 220"/>
          <p:cNvSpPr txBox="1">
            <a:spLocks noGrp="1"/>
          </p:cNvSpPr>
          <p:nvPr>
            <p:ph type="body" idx="1"/>
          </p:nvPr>
        </p:nvSpPr>
        <p:spPr>
          <a:xfrm>
            <a:off x="722312" y="838200"/>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baseline="0">
                <a:solidFill>
                  <a:srgbClr val="888888"/>
                </a:solidFill>
                <a:latin typeface="Georgia"/>
                <a:ea typeface="Georgia"/>
                <a:cs typeface="Georgia"/>
                <a:sym typeface="Georgia"/>
              </a:rPr>
              <a:t>Fall 2014</a:t>
            </a:r>
          </a:p>
        </p:txBody>
      </p:sp>
      <p:sp>
        <p:nvSpPr>
          <p:cNvPr id="221" name="Shape 221"/>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9" name="Slide Number Placeholder 17"/>
          <p:cNvSpPr txBox="1">
            <a:spLocks/>
          </p:cNvSpPr>
          <p:nvPr/>
        </p:nvSpPr>
        <p:spPr>
          <a:xfrm>
            <a:off x="8305800" y="6400801"/>
            <a:ext cx="609600" cy="471170"/>
          </a:xfrm>
          <a:prstGeom prst="rect">
            <a:avLst/>
          </a:prstGeom>
          <a:noFill/>
          <a:ln>
            <a:noFill/>
          </a:ln>
        </p:spPr>
        <p:txBody>
          <a:bodyPr vert="horz" lIns="91425" tIns="91425" rIns="91425" bIns="91425" rtlCol="0" anchor="ctr" anchorCtr="0">
            <a:noAutofit/>
          </a:bodyP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14</a:t>
            </a:fld>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a:cs typeface="Georgia"/>
              </a:rPr>
              <a:t>Basic Materials</a:t>
            </a:r>
            <a:endParaRPr lang="en-US" sz="2800" dirty="0">
              <a:latin typeface="Georgia"/>
              <a:cs typeface="Georgia"/>
            </a:endParaRPr>
          </a:p>
        </p:txBody>
      </p:sp>
      <p:sp>
        <p:nvSpPr>
          <p:cNvPr id="9" name="Content Placeholder 8"/>
          <p:cNvSpPr>
            <a:spLocks noGrp="1"/>
          </p:cNvSpPr>
          <p:nvPr>
            <p:ph idx="1"/>
          </p:nvPr>
        </p:nvSpPr>
        <p:spPr>
          <a:xfrm>
            <a:off x="685800" y="1283400"/>
            <a:ext cx="7372350" cy="2726393"/>
          </a:xfrm>
        </p:spPr>
        <p:txBody>
          <a:bodyPr>
            <a:noAutofit/>
          </a:bodyPr>
          <a:lstStyle/>
          <a:p>
            <a:pPr>
              <a:buNone/>
            </a:pPr>
            <a:r>
              <a:rPr lang="en-US" sz="1200" dirty="0" smtClean="0">
                <a:latin typeface="Georgia"/>
                <a:cs typeface="Georgia"/>
              </a:rPr>
              <a:t/>
            </a:r>
            <a:br>
              <a:rPr lang="en-US" sz="1200" dirty="0" smtClean="0">
                <a:latin typeface="Georgia"/>
                <a:cs typeface="Georgia"/>
              </a:rPr>
            </a:br>
            <a:r>
              <a:rPr lang="en-US" sz="1200" dirty="0" smtClean="0">
                <a:latin typeface="Georgia"/>
                <a:cs typeface="Georgia"/>
              </a:rPr>
              <a:t>The sector is comprised of firms involved with the discovery, development and processing of raw materials. Other subsectors include miners and refiners of metals, chemical producers and forestry product companies. BM is sensitive to supply and demand fluctuations because the price of raw materials, such as gold or other metals, is largely demand driven. According to S&amp;P indices, the Basic Materials sector has returned 15.97%, which underperformed the larger S&amp;P 500 by 2.7%. </a:t>
            </a:r>
          </a:p>
          <a:p>
            <a:pPr>
              <a:buNone/>
            </a:pPr>
            <a:r>
              <a:rPr lang="en-US" sz="1200" dirty="0" smtClean="0">
                <a:latin typeface="Georgia"/>
                <a:cs typeface="Georgia"/>
              </a:rPr>
              <a:t>	To see above-average return, the economy must realize consecutive quarters of positive GDP (a strong economy can afford to invest in construction projects that in turn increase the demand for the products and services of firms within BM). Although the U.S. economy is currently roaring, European and Asian economies are in troubled states. Accordingly, BM’s current weight in the S&amp;P 500 is about 3.2%. Our view of BM is that there are considerable macroeconomic factors outside the United States, which raise our skepticism toward further allocated investment in this sector. With such a tentative view of this sector, we have approached our allocation (3%) similar to the S&amp;P 500(3.2%).  </a:t>
            </a:r>
          </a:p>
          <a:p>
            <a:pPr marL="0">
              <a:buNone/>
            </a:pPr>
            <a:endParaRPr lang="en-US" sz="1200" dirty="0" smtClean="0">
              <a:latin typeface="Georgia"/>
              <a:cs typeface="Georgia"/>
            </a:endParaRPr>
          </a:p>
          <a:p>
            <a:pPr>
              <a:buNone/>
            </a:pPr>
            <a:endParaRPr lang="en-US" sz="1200" dirty="0" smtClean="0">
              <a:latin typeface="Georgia"/>
              <a:cs typeface="Georgia"/>
            </a:endParaRPr>
          </a:p>
          <a:p>
            <a:pPr>
              <a:buNone/>
            </a:pPr>
            <a:endParaRPr lang="en-US" sz="1200" dirty="0" smtClean="0">
              <a:latin typeface="Georgia"/>
              <a:cs typeface="Georgia"/>
            </a:endParaRPr>
          </a:p>
          <a:p>
            <a:pPr>
              <a:buNone/>
            </a:pPr>
            <a:endParaRPr lang="en-US" sz="1200" dirty="0" smtClean="0">
              <a:latin typeface="Georgia"/>
              <a:cs typeface="Georgia"/>
            </a:endParaRPr>
          </a:p>
          <a:p>
            <a:pPr>
              <a:buNone/>
            </a:pPr>
            <a:endParaRPr lang="en-US" sz="1200" dirty="0">
              <a:latin typeface="Georgia"/>
              <a:cs typeface="Georgia"/>
            </a:endParaRPr>
          </a:p>
        </p:txBody>
      </p:sp>
      <p:sp>
        <p:nvSpPr>
          <p:cNvPr id="5" name="Slide Number Placeholder 17"/>
          <p:cNvSpPr>
            <a:spLocks noGrp="1"/>
          </p:cNvSpPr>
          <p:nvPr>
            <p:ph type="sldNum" sz="quarter" idx="12"/>
          </p:nvPr>
        </p:nvSpPr>
        <p:spPr>
          <a:xfrm>
            <a:off x="7600950" y="6400800"/>
            <a:ext cx="457200" cy="471170"/>
          </a:xfrm>
          <a:prstGeom prst="rect">
            <a:avLst/>
          </a:prstGeom>
        </p:spPr>
        <p:txBody>
          <a:bodyPr anchor="ctr" anchorCtr="0"/>
          <a:lstStyle/>
          <a:p>
            <a:endParaRPr lang="en-US" dirty="0" smtClean="0"/>
          </a:p>
          <a:p>
            <a:endParaRPr lang="en-US" dirty="0"/>
          </a:p>
        </p:txBody>
      </p:sp>
      <p:sp>
        <p:nvSpPr>
          <p:cNvPr id="12" name="Content Placeholder 8"/>
          <p:cNvSpPr txBox="1">
            <a:spLocks/>
          </p:cNvSpPr>
          <p:nvPr/>
        </p:nvSpPr>
        <p:spPr>
          <a:xfrm>
            <a:off x="5429250" y="4673615"/>
            <a:ext cx="2171700" cy="1574803"/>
          </a:xfrm>
          <a:prstGeom prst="rect">
            <a:avLst/>
          </a:prstGeom>
        </p:spPr>
        <p:txBody>
          <a:bodyPr>
            <a:normAutofit lnSpcReduction="10000"/>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a:t>Alcoa (AA)</a:t>
            </a:r>
            <a:endParaRPr lang="en-US" sz="1100" dirty="0" smtClean="0"/>
          </a:p>
          <a:p>
            <a:pPr>
              <a:buFont typeface="Arial" pitchFamily="34" charset="0"/>
              <a:buNone/>
            </a:pPr>
            <a:r>
              <a:rPr lang="en-US" sz="1100" dirty="0" smtClean="0"/>
              <a:t>Dow Chemical Co (DOW)</a:t>
            </a:r>
          </a:p>
          <a:p>
            <a:pPr>
              <a:buFont typeface="Arial" pitchFamily="34" charset="0"/>
              <a:buNone/>
            </a:pPr>
            <a:r>
              <a:rPr lang="en-US" sz="1100" dirty="0"/>
              <a:t>DuPont (DD)</a:t>
            </a:r>
            <a:endParaRPr lang="en-US" sz="1100" dirty="0" smtClean="0"/>
          </a:p>
          <a:p>
            <a:pPr>
              <a:buFont typeface="Arial" pitchFamily="34" charset="0"/>
              <a:buNone/>
            </a:pPr>
            <a:r>
              <a:rPr lang="en-US" sz="1100" dirty="0" smtClean="0"/>
              <a:t>Sherwin-Williams Co (SHW)*</a:t>
            </a:r>
          </a:p>
          <a:p>
            <a:pPr>
              <a:buFont typeface="Arial" pitchFamily="34" charset="0"/>
              <a:buNone/>
            </a:pPr>
            <a:r>
              <a:rPr lang="en-US" sz="1100" dirty="0"/>
              <a:t>YPF Sociedad Anonima (</a:t>
            </a:r>
            <a:r>
              <a:rPr lang="en-US" sz="1100" dirty="0" smtClean="0"/>
              <a:t>YPF</a:t>
            </a:r>
            <a:endParaRPr lang="en-US" dirty="0"/>
          </a:p>
          <a:p>
            <a:pPr>
              <a:buFont typeface="Arial" pitchFamily="34" charset="0"/>
              <a:buNone/>
            </a:pPr>
            <a:endParaRPr lang="en-US" sz="1200" dirty="0" smtClean="0"/>
          </a:p>
          <a:p>
            <a:pPr>
              <a:buFont typeface="Arial" pitchFamily="34" charset="0"/>
              <a:buNone/>
            </a:pPr>
            <a:r>
              <a:rPr lang="en-US" sz="1200" dirty="0" smtClean="0"/>
              <a:t>*In Portfolio</a:t>
            </a:r>
            <a:endParaRPr lang="en-US" sz="1200" dirty="0"/>
          </a:p>
          <a:p>
            <a:pPr>
              <a:buFont typeface="Arial" pitchFamily="34" charset="0"/>
              <a:buNone/>
            </a:pPr>
            <a:endParaRPr lang="en-US" sz="1600" dirty="0"/>
          </a:p>
        </p:txBody>
      </p:sp>
      <p:grpSp>
        <p:nvGrpSpPr>
          <p:cNvPr id="13" name="Group 12"/>
          <p:cNvGrpSpPr/>
          <p:nvPr/>
        </p:nvGrpSpPr>
        <p:grpSpPr>
          <a:xfrm>
            <a:off x="5314950" y="4062306"/>
            <a:ext cx="2286000" cy="2133600"/>
            <a:chOff x="5638800" y="4038600"/>
            <a:chExt cx="3048000" cy="2133600"/>
          </a:xfrm>
        </p:grpSpPr>
        <p:sp>
          <p:nvSpPr>
            <p:cNvPr id="14" name="Rectangle 13"/>
            <p:cNvSpPr/>
            <p:nvPr/>
          </p:nvSpPr>
          <p:spPr>
            <a:xfrm>
              <a:off x="5638800" y="4038600"/>
              <a:ext cx="3048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038600"/>
              <a:ext cx="3048000" cy="445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Stocks to Watch</a:t>
              </a:r>
            </a:p>
          </p:txBody>
        </p:sp>
      </p:grpSp>
      <p:pic>
        <p:nvPicPr>
          <p:cNvPr id="17" name="Picture 16" descr="Screen shot 2014-12-07 at 11.32.08 PM.png"/>
          <p:cNvPicPr>
            <a:picLocks noChangeAspect="1"/>
          </p:cNvPicPr>
          <p:nvPr/>
        </p:nvPicPr>
        <p:blipFill>
          <a:blip r:embed="rId2"/>
          <a:stretch>
            <a:fillRect/>
          </a:stretch>
        </p:blipFill>
        <p:spPr>
          <a:xfrm>
            <a:off x="1166813" y="4095918"/>
            <a:ext cx="3724275" cy="2099988"/>
          </a:xfrm>
          <a:prstGeom prst="rect">
            <a:avLst/>
          </a:prstGeom>
        </p:spPr>
      </p:pic>
      <p:sp>
        <p:nvSpPr>
          <p:cNvPr id="2" name="TextBox 1"/>
          <p:cNvSpPr txBox="1"/>
          <p:nvPr/>
        </p:nvSpPr>
        <p:spPr>
          <a:xfrm>
            <a:off x="1166813" y="6128142"/>
            <a:ext cx="2954655" cy="307777"/>
          </a:xfrm>
          <a:prstGeom prst="rect">
            <a:avLst/>
          </a:prstGeom>
          <a:noFill/>
        </p:spPr>
        <p:txBody>
          <a:bodyPr wrap="none" rtlCol="0">
            <a:spAutoFit/>
          </a:bodyPr>
          <a:lstStyle/>
          <a:p>
            <a:r>
              <a:rPr lang="en-US" dirty="0" smtClean="0"/>
              <a:t>Basic Materials Sector SPDR ETF </a:t>
            </a:r>
            <a:endParaRPr lang="en-US" dirty="0"/>
          </a:p>
        </p:txBody>
      </p:sp>
    </p:spTree>
    <p:extLst>
      <p:ext uri="{BB962C8B-B14F-4D97-AF65-F5344CB8AC3E}">
        <p14:creationId xmlns:p14="http://schemas.microsoft.com/office/powerpoint/2010/main" val="19841896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a:cs typeface="Georgia"/>
              </a:rPr>
              <a:t>Consumer Staples</a:t>
            </a:r>
            <a:endParaRPr lang="en-US" sz="2800" dirty="0">
              <a:latin typeface="Georgia"/>
              <a:cs typeface="Georgia"/>
            </a:endParaRPr>
          </a:p>
        </p:txBody>
      </p:sp>
      <p:sp>
        <p:nvSpPr>
          <p:cNvPr id="9" name="Content Placeholder 8"/>
          <p:cNvSpPr>
            <a:spLocks noGrp="1"/>
          </p:cNvSpPr>
          <p:nvPr>
            <p:ph idx="1"/>
          </p:nvPr>
        </p:nvSpPr>
        <p:spPr>
          <a:xfrm>
            <a:off x="1128986" y="1426463"/>
            <a:ext cx="5943600" cy="2270213"/>
          </a:xfrm>
        </p:spPr>
        <p:txBody>
          <a:bodyPr>
            <a:noAutofit/>
          </a:bodyPr>
          <a:lstStyle/>
          <a:p>
            <a:pPr marL="0" indent="0">
              <a:buNone/>
            </a:pPr>
            <a:r>
              <a:rPr lang="en-US" sz="1200" dirty="0" smtClean="0">
                <a:latin typeface="Georgia"/>
                <a:cs typeface="Georgia"/>
              </a:rPr>
              <a:t>Consumer Staples includes companies that focus on manufacturing and distribution of food, beverages, tobacco, as well as producers of non-durable household goods and person products. By nature, the sector is less sensitive to economic cycles. </a:t>
            </a:r>
          </a:p>
          <a:p>
            <a:pPr>
              <a:buNone/>
            </a:pPr>
            <a:endParaRPr lang="en-US" sz="1200" dirty="0" smtClean="0">
              <a:latin typeface="Georgia"/>
              <a:cs typeface="Georgia"/>
            </a:endParaRPr>
          </a:p>
          <a:p>
            <a:pPr marL="0" indent="0">
              <a:buNone/>
            </a:pPr>
            <a:r>
              <a:rPr lang="en-US" sz="1200" dirty="0" smtClean="0">
                <a:latin typeface="Georgia"/>
                <a:cs typeface="Georgia"/>
              </a:rPr>
              <a:t>In the past year, Consumer Staples has returned 18.3%, which barely underperformed the S&amp;P 500 by 37 basis points. The S&amp;P 500 allocates 9.9% to Consumer Staples currently. </a:t>
            </a:r>
          </a:p>
          <a:p>
            <a:pPr>
              <a:buNone/>
            </a:pPr>
            <a:endParaRPr lang="en-US" sz="1200" dirty="0" smtClean="0">
              <a:latin typeface="Georgia"/>
              <a:cs typeface="Georgia"/>
            </a:endParaRPr>
          </a:p>
          <a:p>
            <a:pPr marL="0" indent="0">
              <a:buNone/>
            </a:pPr>
            <a:r>
              <a:rPr lang="en-US" sz="1200" dirty="0" smtClean="0">
                <a:latin typeface="Georgia"/>
                <a:cs typeface="Georgia"/>
              </a:rPr>
              <a:t>Our target allocation was 5.93%, which is nearly 4% less than that of the S&amp;P 500’s 9.9%.  As China and Germany struggle and Japan spirals downward, manufacturing, too, will slow. We viewed this sector bearishly. </a:t>
            </a:r>
          </a:p>
          <a:p>
            <a:pPr marL="0">
              <a:buNone/>
            </a:pPr>
            <a:endParaRPr lang="en-US" sz="1200" dirty="0" smtClean="0">
              <a:latin typeface="Georgia"/>
              <a:cs typeface="Georgia"/>
            </a:endParaRPr>
          </a:p>
          <a:p>
            <a:pPr>
              <a:buNone/>
            </a:pPr>
            <a:endParaRPr lang="en-US" sz="1200" dirty="0" smtClean="0">
              <a:latin typeface="Georgia"/>
              <a:cs typeface="Georgia"/>
            </a:endParaRPr>
          </a:p>
          <a:p>
            <a:pPr>
              <a:buNone/>
            </a:pPr>
            <a:endParaRPr lang="en-US" sz="1200" dirty="0" smtClean="0">
              <a:latin typeface="Georgia"/>
              <a:cs typeface="Georgia"/>
            </a:endParaRPr>
          </a:p>
          <a:p>
            <a:pPr>
              <a:buNone/>
            </a:pPr>
            <a:endParaRPr lang="en-US" sz="1200" dirty="0" smtClean="0">
              <a:latin typeface="Georgia"/>
              <a:cs typeface="Georgia"/>
            </a:endParaRPr>
          </a:p>
          <a:p>
            <a:pPr>
              <a:buNone/>
            </a:pPr>
            <a:endParaRPr lang="en-US" sz="1200" dirty="0">
              <a:latin typeface="Georgia"/>
              <a:cs typeface="Georgia"/>
            </a:endParaRPr>
          </a:p>
        </p:txBody>
      </p:sp>
      <p:grpSp>
        <p:nvGrpSpPr>
          <p:cNvPr id="13" name="Group 12"/>
          <p:cNvGrpSpPr/>
          <p:nvPr/>
        </p:nvGrpSpPr>
        <p:grpSpPr>
          <a:xfrm>
            <a:off x="5372100" y="4008783"/>
            <a:ext cx="2286000" cy="2133600"/>
            <a:chOff x="5638800" y="4038600"/>
            <a:chExt cx="3048000" cy="2133600"/>
          </a:xfrm>
        </p:grpSpPr>
        <p:sp>
          <p:nvSpPr>
            <p:cNvPr id="14" name="Rectangle 13"/>
            <p:cNvSpPr/>
            <p:nvPr/>
          </p:nvSpPr>
          <p:spPr>
            <a:xfrm>
              <a:off x="5638800" y="4038600"/>
              <a:ext cx="3048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038600"/>
              <a:ext cx="3048000" cy="445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Stocks to Watch</a:t>
              </a:r>
            </a:p>
          </p:txBody>
        </p:sp>
      </p:grpSp>
      <p:sp>
        <p:nvSpPr>
          <p:cNvPr id="11" name="Content Placeholder 8"/>
          <p:cNvSpPr txBox="1">
            <a:spLocks/>
          </p:cNvSpPr>
          <p:nvPr/>
        </p:nvSpPr>
        <p:spPr>
          <a:xfrm>
            <a:off x="5372100" y="4477506"/>
            <a:ext cx="2171700" cy="12192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buNone/>
            </a:pPr>
            <a:r>
              <a:rPr lang="en-US" sz="1100" dirty="0"/>
              <a:t>Procter and Gamble (PG)</a:t>
            </a:r>
            <a:endParaRPr lang="en-US" sz="1100" dirty="0" smtClean="0"/>
          </a:p>
          <a:p>
            <a:pPr>
              <a:lnSpc>
                <a:spcPct val="130000"/>
              </a:lnSpc>
              <a:buNone/>
            </a:pPr>
            <a:r>
              <a:rPr lang="en-US" sz="1100" dirty="0" smtClean="0"/>
              <a:t>The Coca-Cola Company </a:t>
            </a:r>
            <a:r>
              <a:rPr lang="en-US" sz="1100" dirty="0"/>
              <a:t>(KO)</a:t>
            </a:r>
          </a:p>
          <a:p>
            <a:pPr>
              <a:lnSpc>
                <a:spcPct val="130000"/>
              </a:lnSpc>
              <a:buNone/>
            </a:pPr>
            <a:r>
              <a:rPr lang="en-US" sz="1100" dirty="0"/>
              <a:t>Philip Morris International (PM)</a:t>
            </a:r>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sz="1600" dirty="0"/>
          </a:p>
        </p:txBody>
      </p:sp>
      <p:pic>
        <p:nvPicPr>
          <p:cNvPr id="17" name="Picture 16" descr="Screen shot 2014-12-08 at 12.02.38 AM.png"/>
          <p:cNvPicPr preferRelativeResize="0">
            <a:picLocks/>
          </p:cNvPicPr>
          <p:nvPr/>
        </p:nvPicPr>
        <p:blipFill>
          <a:blip r:embed="rId2"/>
          <a:stretch>
            <a:fillRect/>
          </a:stretch>
        </p:blipFill>
        <p:spPr>
          <a:xfrm>
            <a:off x="1128986" y="3936558"/>
            <a:ext cx="4069378" cy="2103120"/>
          </a:xfrm>
          <a:prstGeom prst="rect">
            <a:avLst/>
          </a:prstGeom>
        </p:spPr>
      </p:pic>
      <p:sp>
        <p:nvSpPr>
          <p:cNvPr id="2" name="TextBox 1"/>
          <p:cNvSpPr txBox="1"/>
          <p:nvPr/>
        </p:nvSpPr>
        <p:spPr>
          <a:xfrm>
            <a:off x="1128986" y="6039678"/>
            <a:ext cx="3163045" cy="307777"/>
          </a:xfrm>
          <a:prstGeom prst="rect">
            <a:avLst/>
          </a:prstGeom>
          <a:noFill/>
        </p:spPr>
        <p:txBody>
          <a:bodyPr wrap="none" rtlCol="0">
            <a:spAutoFit/>
          </a:bodyPr>
          <a:lstStyle/>
          <a:p>
            <a:r>
              <a:rPr lang="en-US" dirty="0" smtClean="0"/>
              <a:t>Consumer Staples Sector SPDR ETF</a:t>
            </a:r>
            <a:endParaRPr lang="en-US" dirty="0"/>
          </a:p>
        </p:txBody>
      </p:sp>
    </p:spTree>
    <p:extLst>
      <p:ext uri="{BB962C8B-B14F-4D97-AF65-F5344CB8AC3E}">
        <p14:creationId xmlns:p14="http://schemas.microsoft.com/office/powerpoint/2010/main" val="5740862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a:cs typeface="Georgia"/>
              </a:rPr>
              <a:t>Financials</a:t>
            </a:r>
            <a:endParaRPr lang="en-US" sz="2800" dirty="0">
              <a:latin typeface="Georgia"/>
              <a:cs typeface="Georgia"/>
            </a:endParaRPr>
          </a:p>
        </p:txBody>
      </p:sp>
      <p:sp>
        <p:nvSpPr>
          <p:cNvPr id="9" name="Content Placeholder 8"/>
          <p:cNvSpPr>
            <a:spLocks noGrp="1"/>
          </p:cNvSpPr>
          <p:nvPr>
            <p:ph idx="1"/>
          </p:nvPr>
        </p:nvSpPr>
        <p:spPr>
          <a:xfrm>
            <a:off x="990180" y="1349194"/>
            <a:ext cx="7159487" cy="2583181"/>
          </a:xfrm>
        </p:spPr>
        <p:txBody>
          <a:bodyPr>
            <a:noAutofit/>
          </a:bodyPr>
          <a:lstStyle/>
          <a:p>
            <a:pPr marL="0" indent="0">
              <a:buNone/>
            </a:pPr>
            <a:r>
              <a:rPr lang="en-US" sz="1100" dirty="0" smtClean="0">
                <a:latin typeface="Georgia"/>
                <a:cs typeface="Georgia"/>
              </a:rPr>
              <a:t>The Financials sector is comprised of firms that operate both domestically and internationally in a host of capital market processes including investment banking, asset based lending, fixed income securities, capital financing, equity trading and investments, credit services and insurance brokerages, etc. </a:t>
            </a:r>
          </a:p>
          <a:p>
            <a:pPr>
              <a:buNone/>
            </a:pPr>
            <a:endParaRPr lang="en-US" sz="1100" dirty="0" smtClean="0">
              <a:latin typeface="Georgia"/>
              <a:cs typeface="Georgia"/>
            </a:endParaRPr>
          </a:p>
          <a:p>
            <a:pPr marL="0" indent="0">
              <a:buNone/>
            </a:pPr>
            <a:r>
              <a:rPr lang="en-US" sz="1100" dirty="0" smtClean="0">
                <a:latin typeface="Georgia"/>
                <a:cs typeface="Georgia"/>
              </a:rPr>
              <a:t>The global economy depends on the financial institutions to function naturally. However, various ethical lapses in the sector led up to the worst recession experienced since the 1920s.  In response, the U.S. government increased oversight of the major banks, which in return has caused revenues to deteriorate. The increased regulation, negative public sentiment, and the onslaught of cyber security breaches were red flags in our eyes as we determined our target allocation. Although the sector has outperformed the S&amp;P 500 by 1.17%, we believe the sector carried substantially higher risk presently. </a:t>
            </a:r>
          </a:p>
          <a:p>
            <a:pPr>
              <a:buNone/>
            </a:pPr>
            <a:endParaRPr lang="en-US" sz="1100" dirty="0" smtClean="0">
              <a:latin typeface="Georgia"/>
              <a:cs typeface="Georgia"/>
            </a:endParaRPr>
          </a:p>
          <a:p>
            <a:pPr marL="0" indent="0">
              <a:buNone/>
            </a:pPr>
            <a:r>
              <a:rPr lang="en-US" sz="1100" dirty="0" smtClean="0">
                <a:latin typeface="Georgia"/>
                <a:cs typeface="Georgia"/>
              </a:rPr>
              <a:t>Our targeted allocation for this sector was 8.27% while the S&amp;P 500 holds 16.2%.</a:t>
            </a:r>
          </a:p>
          <a:p>
            <a:pPr>
              <a:buNone/>
            </a:pPr>
            <a:endParaRPr lang="en-US" dirty="0" smtClean="0">
              <a:latin typeface="Georgia"/>
              <a:cs typeface="Georgia"/>
            </a:endParaRPr>
          </a:p>
          <a:p>
            <a:pPr>
              <a:buNone/>
            </a:pPr>
            <a:endParaRPr lang="en-US" dirty="0" smtClean="0">
              <a:latin typeface="Georgia"/>
              <a:cs typeface="Georgia"/>
            </a:endParaRPr>
          </a:p>
          <a:p>
            <a:pPr>
              <a:buNone/>
            </a:pPr>
            <a:endParaRPr lang="en-US" dirty="0" smtClean="0">
              <a:latin typeface="Georgia"/>
              <a:cs typeface="Georgia"/>
            </a:endParaRPr>
          </a:p>
          <a:p>
            <a:pPr>
              <a:buNone/>
            </a:pPr>
            <a:endParaRPr lang="en-US" dirty="0" smtClean="0">
              <a:latin typeface="Georgia"/>
              <a:cs typeface="Georgia"/>
            </a:endParaRPr>
          </a:p>
          <a:p>
            <a:pPr>
              <a:buNone/>
            </a:pPr>
            <a:endParaRPr lang="en-US" sz="1600" dirty="0">
              <a:latin typeface="Georgia"/>
              <a:cs typeface="Georgia"/>
            </a:endParaRPr>
          </a:p>
        </p:txBody>
      </p:sp>
      <p:sp>
        <p:nvSpPr>
          <p:cNvPr id="5" name="Slide Number Placeholder 17"/>
          <p:cNvSpPr>
            <a:spLocks noGrp="1"/>
          </p:cNvSpPr>
          <p:nvPr>
            <p:ph type="sldNum" sz="quarter" idx="12"/>
          </p:nvPr>
        </p:nvSpPr>
        <p:spPr>
          <a:xfrm>
            <a:off x="7600950" y="6400800"/>
            <a:ext cx="457200" cy="471170"/>
          </a:xfrm>
          <a:prstGeom prst="rect">
            <a:avLst/>
          </a:prstGeom>
        </p:spPr>
        <p:txBody>
          <a:bodyPr anchor="ctr" anchorCtr="0"/>
          <a:lstStyle/>
          <a:p>
            <a:endParaRPr lang="en-US" dirty="0" smtClean="0"/>
          </a:p>
          <a:p>
            <a:endParaRPr lang="en-US" dirty="0"/>
          </a:p>
        </p:txBody>
      </p:sp>
      <p:grpSp>
        <p:nvGrpSpPr>
          <p:cNvPr id="13" name="Group 12"/>
          <p:cNvGrpSpPr/>
          <p:nvPr/>
        </p:nvGrpSpPr>
        <p:grpSpPr>
          <a:xfrm>
            <a:off x="4859400" y="3911865"/>
            <a:ext cx="2741550" cy="2170883"/>
            <a:chOff x="5638800" y="4038600"/>
            <a:chExt cx="3048000" cy="2133600"/>
          </a:xfrm>
        </p:grpSpPr>
        <p:sp>
          <p:nvSpPr>
            <p:cNvPr id="14" name="Rectangle 13"/>
            <p:cNvSpPr/>
            <p:nvPr/>
          </p:nvSpPr>
          <p:spPr>
            <a:xfrm>
              <a:off x="5638800" y="4038600"/>
              <a:ext cx="3048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038600"/>
              <a:ext cx="3048000" cy="445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Stocks to Watch</a:t>
              </a:r>
            </a:p>
          </p:txBody>
        </p:sp>
      </p:grpSp>
      <p:sp>
        <p:nvSpPr>
          <p:cNvPr id="11" name="Content Placeholder 8"/>
          <p:cNvSpPr txBox="1">
            <a:spLocks/>
          </p:cNvSpPr>
          <p:nvPr/>
        </p:nvSpPr>
        <p:spPr>
          <a:xfrm>
            <a:off x="4887975" y="4471794"/>
            <a:ext cx="2684400" cy="1819711"/>
          </a:xfrm>
          <a:prstGeom prst="rect">
            <a:avLst/>
          </a:prstGeom>
        </p:spPr>
        <p:txBody>
          <a:bodyPr>
            <a:no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buNone/>
            </a:pPr>
            <a:r>
              <a:rPr lang="en-US" sz="1100" dirty="0"/>
              <a:t>Bank of America (BAC)</a:t>
            </a:r>
            <a:endParaRPr lang="en-US" sz="1100" dirty="0" smtClean="0"/>
          </a:p>
          <a:p>
            <a:pPr>
              <a:lnSpc>
                <a:spcPct val="130000"/>
              </a:lnSpc>
              <a:buNone/>
            </a:pPr>
            <a:r>
              <a:rPr lang="en-US" sz="1100" dirty="0" smtClean="0"/>
              <a:t>Wells Fargo (WFC)</a:t>
            </a:r>
            <a:endParaRPr lang="en-US" sz="1100" dirty="0"/>
          </a:p>
          <a:p>
            <a:pPr>
              <a:lnSpc>
                <a:spcPct val="130000"/>
              </a:lnSpc>
              <a:buNone/>
            </a:pPr>
            <a:r>
              <a:rPr lang="en-US" sz="1100" dirty="0"/>
              <a:t>Goldman Sachs Group, Inc (GS)</a:t>
            </a:r>
          </a:p>
          <a:p>
            <a:pPr>
              <a:lnSpc>
                <a:spcPct val="130000"/>
              </a:lnSpc>
              <a:buNone/>
            </a:pPr>
            <a:r>
              <a:rPr lang="en-US" sz="1100" dirty="0"/>
              <a:t>JPMorgan Chase &amp; Co. (JPM)</a:t>
            </a:r>
          </a:p>
        </p:txBody>
      </p:sp>
      <p:pic>
        <p:nvPicPr>
          <p:cNvPr id="17" name="Picture 16" descr="Screen shot 2014-12-08 at 12.27.35 AM.png"/>
          <p:cNvPicPr preferRelativeResize="0">
            <a:picLocks/>
          </p:cNvPicPr>
          <p:nvPr/>
        </p:nvPicPr>
        <p:blipFill>
          <a:blip r:embed="rId2"/>
          <a:stretch>
            <a:fillRect/>
          </a:stretch>
        </p:blipFill>
        <p:spPr>
          <a:xfrm>
            <a:off x="685800" y="3911865"/>
            <a:ext cx="3884124" cy="2170883"/>
          </a:xfrm>
          <a:prstGeom prst="rect">
            <a:avLst/>
          </a:prstGeom>
        </p:spPr>
      </p:pic>
      <p:sp>
        <p:nvSpPr>
          <p:cNvPr id="10" name="TextBox 9"/>
          <p:cNvSpPr txBox="1"/>
          <p:nvPr/>
        </p:nvSpPr>
        <p:spPr>
          <a:xfrm>
            <a:off x="657225" y="6039678"/>
            <a:ext cx="2406428" cy="307777"/>
          </a:xfrm>
          <a:prstGeom prst="rect">
            <a:avLst/>
          </a:prstGeom>
          <a:noFill/>
        </p:spPr>
        <p:txBody>
          <a:bodyPr wrap="none" rtlCol="0">
            <a:spAutoFit/>
          </a:bodyPr>
          <a:lstStyle/>
          <a:p>
            <a:r>
              <a:rPr lang="en-US" dirty="0" smtClean="0"/>
              <a:t>Financial Sector SPDR ETF</a:t>
            </a:r>
            <a:endParaRPr lang="en-US" dirty="0"/>
          </a:p>
        </p:txBody>
      </p:sp>
    </p:spTree>
    <p:extLst>
      <p:ext uri="{BB962C8B-B14F-4D97-AF65-F5344CB8AC3E}">
        <p14:creationId xmlns:p14="http://schemas.microsoft.com/office/powerpoint/2010/main" val="3177514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a:cs typeface="Georgia"/>
              </a:rPr>
              <a:t>Utilities</a:t>
            </a:r>
            <a:endParaRPr lang="en-US" sz="2800" dirty="0">
              <a:latin typeface="Georgia"/>
              <a:cs typeface="Georgia"/>
            </a:endParaRPr>
          </a:p>
        </p:txBody>
      </p:sp>
      <p:sp>
        <p:nvSpPr>
          <p:cNvPr id="9" name="Content Placeholder 8"/>
          <p:cNvSpPr>
            <a:spLocks noGrp="1"/>
          </p:cNvSpPr>
          <p:nvPr>
            <p:ph idx="1"/>
          </p:nvPr>
        </p:nvSpPr>
        <p:spPr>
          <a:xfrm>
            <a:off x="832403" y="1426463"/>
            <a:ext cx="7503214" cy="2514600"/>
          </a:xfrm>
        </p:spPr>
        <p:txBody>
          <a:bodyPr>
            <a:normAutofit/>
          </a:bodyPr>
          <a:lstStyle/>
          <a:p>
            <a:pPr marL="0" indent="0">
              <a:buNone/>
            </a:pPr>
            <a:r>
              <a:rPr lang="en-US" sz="1200" dirty="0" smtClean="0">
                <a:latin typeface="Georgia"/>
                <a:cs typeface="Georgia"/>
              </a:rPr>
              <a:t>The Utilities sector covers firms focused on the generation and distribution of electricity, gas, water, etc. Interest rate changes impact this sector immensely because utility companies normally have large amounts of debt. </a:t>
            </a:r>
          </a:p>
          <a:p>
            <a:pPr>
              <a:buNone/>
            </a:pPr>
            <a:endParaRPr lang="en-US" sz="1200" dirty="0" smtClean="0">
              <a:latin typeface="Georgia"/>
              <a:cs typeface="Georgia"/>
            </a:endParaRPr>
          </a:p>
          <a:p>
            <a:pPr marL="0" indent="0">
              <a:buNone/>
            </a:pPr>
            <a:r>
              <a:rPr lang="en-US" sz="1200" dirty="0" smtClean="0">
                <a:latin typeface="Georgia"/>
                <a:cs typeface="Georgia"/>
              </a:rPr>
              <a:t>With the Fed ending their QE program, Janet </a:t>
            </a:r>
            <a:r>
              <a:rPr lang="en-US" sz="1200" dirty="0" err="1" smtClean="0">
                <a:latin typeface="Georgia"/>
                <a:cs typeface="Georgia"/>
              </a:rPr>
              <a:t>Yellen</a:t>
            </a:r>
            <a:r>
              <a:rPr lang="en-US" sz="1200" dirty="0" smtClean="0">
                <a:latin typeface="Georgia"/>
                <a:cs typeface="Georgia"/>
              </a:rPr>
              <a:t> (Fed Chairwoman) has made it clear that interest rates will be raised from their historically low levels. In response to this, we feel the utilities sector will suffer as this process unfolds. In the past year, the sector has crushed the S&amp;P 500 by roughly 7%. This in part is from extremely low interest rates. With Janet </a:t>
            </a:r>
            <a:r>
              <a:rPr lang="en-US" sz="1200" dirty="0" err="1" smtClean="0">
                <a:latin typeface="Georgia"/>
                <a:cs typeface="Georgia"/>
              </a:rPr>
              <a:t>Yellen</a:t>
            </a:r>
            <a:r>
              <a:rPr lang="en-US" sz="1200" dirty="0" smtClean="0">
                <a:latin typeface="Georgia"/>
                <a:cs typeface="Georgia"/>
              </a:rPr>
              <a:t> and the Fed in mind, we wanted to limit our exposure to this sector. </a:t>
            </a:r>
          </a:p>
          <a:p>
            <a:pPr>
              <a:buNone/>
            </a:pPr>
            <a:endParaRPr lang="en-US" sz="1200" dirty="0" smtClean="0">
              <a:latin typeface="Georgia"/>
              <a:cs typeface="Georgia"/>
            </a:endParaRPr>
          </a:p>
          <a:p>
            <a:pPr marL="0" indent="0">
              <a:buNone/>
            </a:pPr>
            <a:r>
              <a:rPr lang="en-US" sz="1200" dirty="0" smtClean="0">
                <a:latin typeface="Georgia"/>
                <a:cs typeface="Georgia"/>
              </a:rPr>
              <a:t>We allocated no capital to Utilities while the S&amp;P 500 held 3%. </a:t>
            </a:r>
          </a:p>
          <a:p>
            <a:pPr>
              <a:buNone/>
            </a:pPr>
            <a:endParaRPr lang="en-US" sz="1200" dirty="0" smtClean="0">
              <a:latin typeface="Georgia"/>
              <a:cs typeface="Georgia"/>
            </a:endParaRPr>
          </a:p>
          <a:p>
            <a:pPr>
              <a:buNone/>
            </a:pPr>
            <a:endParaRPr lang="en-US" sz="1200" dirty="0" smtClean="0">
              <a:latin typeface="Georgia"/>
              <a:cs typeface="Georgia"/>
            </a:endParaRPr>
          </a:p>
          <a:p>
            <a:pPr>
              <a:buNone/>
            </a:pPr>
            <a:endParaRPr lang="en-US" sz="1200" dirty="0" smtClean="0">
              <a:latin typeface="Georgia"/>
              <a:cs typeface="Georgia"/>
            </a:endParaRPr>
          </a:p>
          <a:p>
            <a:pPr>
              <a:buNone/>
            </a:pPr>
            <a:endParaRPr lang="en-US" sz="1200" dirty="0" smtClean="0">
              <a:latin typeface="Georgia"/>
              <a:cs typeface="Georgia"/>
            </a:endParaRPr>
          </a:p>
          <a:p>
            <a:pPr>
              <a:buNone/>
            </a:pPr>
            <a:endParaRPr lang="en-US" sz="1200" dirty="0">
              <a:latin typeface="Georgia"/>
              <a:cs typeface="Georgia"/>
            </a:endParaRPr>
          </a:p>
        </p:txBody>
      </p:sp>
      <p:sp>
        <p:nvSpPr>
          <p:cNvPr id="12" name="Content Placeholder 8"/>
          <p:cNvSpPr txBox="1">
            <a:spLocks/>
          </p:cNvSpPr>
          <p:nvPr/>
        </p:nvSpPr>
        <p:spPr>
          <a:xfrm>
            <a:off x="5287617" y="4526762"/>
            <a:ext cx="2536774" cy="1574212"/>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100" dirty="0" smtClean="0"/>
              <a:t>Duke Energy Corp (DUK)</a:t>
            </a:r>
          </a:p>
          <a:p>
            <a:pPr>
              <a:buNone/>
            </a:pPr>
            <a:r>
              <a:rPr lang="en-US" sz="1100" dirty="0" smtClean="0"/>
              <a:t>Dominion Resource, Inc. (D)</a:t>
            </a:r>
          </a:p>
          <a:p>
            <a:pPr>
              <a:buFont typeface="Arial" pitchFamily="34" charset="0"/>
              <a:buNone/>
            </a:pPr>
            <a:endParaRPr lang="en-US" sz="1100"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sz="1600" dirty="0"/>
          </a:p>
        </p:txBody>
      </p:sp>
      <p:grpSp>
        <p:nvGrpSpPr>
          <p:cNvPr id="13" name="Group 12"/>
          <p:cNvGrpSpPr/>
          <p:nvPr/>
        </p:nvGrpSpPr>
        <p:grpSpPr>
          <a:xfrm>
            <a:off x="5287617" y="3883194"/>
            <a:ext cx="2067339" cy="2231137"/>
            <a:chOff x="5638800" y="4038600"/>
            <a:chExt cx="3048000" cy="2133600"/>
          </a:xfrm>
        </p:grpSpPr>
        <p:sp>
          <p:nvSpPr>
            <p:cNvPr id="14" name="Rectangle 13"/>
            <p:cNvSpPr/>
            <p:nvPr/>
          </p:nvSpPr>
          <p:spPr>
            <a:xfrm>
              <a:off x="5638800" y="4038600"/>
              <a:ext cx="3048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038600"/>
              <a:ext cx="3048000" cy="445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Stocks to Watch</a:t>
              </a:r>
            </a:p>
          </p:txBody>
        </p:sp>
      </p:grpSp>
      <p:pic>
        <p:nvPicPr>
          <p:cNvPr id="17" name="Picture 16" descr="Screen shot 2014-12-08 at 12.29.44 AM.png"/>
          <p:cNvPicPr preferRelativeResize="0">
            <a:picLocks/>
          </p:cNvPicPr>
          <p:nvPr/>
        </p:nvPicPr>
        <p:blipFill>
          <a:blip r:embed="rId2"/>
          <a:stretch>
            <a:fillRect/>
          </a:stretch>
        </p:blipFill>
        <p:spPr>
          <a:xfrm>
            <a:off x="832402" y="3838154"/>
            <a:ext cx="3985779" cy="2080768"/>
          </a:xfrm>
          <a:prstGeom prst="rect">
            <a:avLst/>
          </a:prstGeom>
        </p:spPr>
      </p:pic>
      <p:sp>
        <p:nvSpPr>
          <p:cNvPr id="10" name="TextBox 9"/>
          <p:cNvSpPr txBox="1"/>
          <p:nvPr/>
        </p:nvSpPr>
        <p:spPr>
          <a:xfrm>
            <a:off x="832403" y="5968617"/>
            <a:ext cx="2268570" cy="307777"/>
          </a:xfrm>
          <a:prstGeom prst="rect">
            <a:avLst/>
          </a:prstGeom>
          <a:noFill/>
        </p:spPr>
        <p:txBody>
          <a:bodyPr wrap="none" rtlCol="0">
            <a:spAutoFit/>
          </a:bodyPr>
          <a:lstStyle/>
          <a:p>
            <a:r>
              <a:rPr lang="en-US" dirty="0" smtClean="0"/>
              <a:t>Utilities Sector SPDR ETF</a:t>
            </a:r>
            <a:endParaRPr lang="en-US" dirty="0"/>
          </a:p>
        </p:txBody>
      </p:sp>
    </p:spTree>
    <p:extLst>
      <p:ext uri="{BB962C8B-B14F-4D97-AF65-F5344CB8AC3E}">
        <p14:creationId xmlns:p14="http://schemas.microsoft.com/office/powerpoint/2010/main" val="5162621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a:cs typeface="Georgia"/>
              </a:rPr>
              <a:t>Healthcare</a:t>
            </a:r>
            <a:endParaRPr lang="en-US" sz="2800" dirty="0">
              <a:latin typeface="Georgia"/>
              <a:cs typeface="Georgia"/>
            </a:endParaRPr>
          </a:p>
        </p:txBody>
      </p:sp>
      <p:sp>
        <p:nvSpPr>
          <p:cNvPr id="9" name="Content Placeholder 8"/>
          <p:cNvSpPr>
            <a:spLocks noGrp="1"/>
          </p:cNvSpPr>
          <p:nvPr>
            <p:ph idx="1"/>
          </p:nvPr>
        </p:nvSpPr>
        <p:spPr>
          <a:xfrm>
            <a:off x="1428750" y="1475817"/>
            <a:ext cx="6629400" cy="2117813"/>
          </a:xfrm>
        </p:spPr>
        <p:txBody>
          <a:bodyPr>
            <a:normAutofit/>
          </a:bodyPr>
          <a:lstStyle/>
          <a:p>
            <a:pPr marL="0" indent="0">
              <a:buNone/>
            </a:pPr>
            <a:r>
              <a:rPr lang="en-US" sz="1200" dirty="0" smtClean="0">
                <a:latin typeface="Georgia"/>
                <a:cs typeface="Georgia"/>
              </a:rPr>
              <a:t>The Healthcare sector includes firms related to medical and healthcare goods or services (i.e., hospital management organizations (HMOs), biotechnology). This sector is less sensitive to economic cycles because the demand for healthcare goods and services is relatively constant. </a:t>
            </a:r>
          </a:p>
          <a:p>
            <a:pPr marL="0" indent="0">
              <a:buNone/>
            </a:pPr>
            <a:endParaRPr lang="en-US" sz="1200" dirty="0" smtClean="0">
              <a:latin typeface="Georgia"/>
              <a:cs typeface="Georgia"/>
            </a:endParaRPr>
          </a:p>
          <a:p>
            <a:pPr marL="0" indent="0">
              <a:buNone/>
            </a:pPr>
            <a:r>
              <a:rPr lang="en-US" sz="1200" dirty="0" smtClean="0">
                <a:latin typeface="Georgia"/>
                <a:cs typeface="Georgia"/>
              </a:rPr>
              <a:t>Over the past year, the sector has returned nearly 14% more than the S&amp;P 500. Three reasons for this: (1) the continuation of the bull market (2) the Affordable Care Act’s lag period is over (3) increase M&amp;A activity</a:t>
            </a:r>
          </a:p>
          <a:p>
            <a:pPr marL="0" indent="0">
              <a:buNone/>
            </a:pPr>
            <a:r>
              <a:rPr lang="en-US" sz="1200" dirty="0" smtClean="0">
                <a:latin typeface="Georgia"/>
                <a:cs typeface="Georgia"/>
              </a:rPr>
              <a:t>With this in mind, our target allocation (14%) for this sector was similar to the S&amp;P 500 (14.3%).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1600" dirty="0"/>
          </a:p>
        </p:txBody>
      </p:sp>
      <p:sp>
        <p:nvSpPr>
          <p:cNvPr id="5" name="Slide Number Placeholder 17"/>
          <p:cNvSpPr>
            <a:spLocks noGrp="1"/>
          </p:cNvSpPr>
          <p:nvPr>
            <p:ph type="sldNum" sz="quarter" idx="12"/>
          </p:nvPr>
        </p:nvSpPr>
        <p:spPr>
          <a:xfrm>
            <a:off x="7600950" y="6400800"/>
            <a:ext cx="457200" cy="471170"/>
          </a:xfrm>
          <a:prstGeom prst="rect">
            <a:avLst/>
          </a:prstGeom>
        </p:spPr>
        <p:txBody>
          <a:bodyPr anchor="ctr" anchorCtr="0"/>
          <a:lstStyle/>
          <a:p>
            <a:endParaRPr lang="en-US" dirty="0" smtClean="0"/>
          </a:p>
          <a:p>
            <a:endParaRPr lang="en-US" dirty="0"/>
          </a:p>
          <a:p>
            <a:endParaRPr lang="en-US" dirty="0"/>
          </a:p>
        </p:txBody>
      </p:sp>
      <p:sp>
        <p:nvSpPr>
          <p:cNvPr id="12" name="Content Placeholder 8"/>
          <p:cNvSpPr txBox="1">
            <a:spLocks/>
          </p:cNvSpPr>
          <p:nvPr/>
        </p:nvSpPr>
        <p:spPr>
          <a:xfrm>
            <a:off x="5307040" y="4393931"/>
            <a:ext cx="2522510" cy="1473469"/>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100" dirty="0" smtClean="0"/>
              <a:t>Pfizer Inc. (PFE)</a:t>
            </a:r>
          </a:p>
          <a:p>
            <a:pPr>
              <a:buNone/>
            </a:pPr>
            <a:r>
              <a:rPr lang="en-US" sz="1100" dirty="0" smtClean="0"/>
              <a:t>Johnson &amp; Johnson (JNJ)*</a:t>
            </a:r>
          </a:p>
          <a:p>
            <a:pPr>
              <a:buNone/>
            </a:pPr>
            <a:r>
              <a:rPr lang="en-US" sz="1100" dirty="0" smtClean="0"/>
              <a:t>Merck &amp; Co., </a:t>
            </a:r>
            <a:r>
              <a:rPr lang="en-US" sz="1100" dirty="0" err="1" smtClean="0"/>
              <a:t>Inc</a:t>
            </a:r>
            <a:r>
              <a:rPr lang="en-US" sz="1100" dirty="0" smtClean="0"/>
              <a:t> (MRK)</a:t>
            </a:r>
          </a:p>
          <a:p>
            <a:pPr>
              <a:buFont typeface="Arial" pitchFamily="34" charset="0"/>
              <a:buNone/>
            </a:pPr>
            <a:endParaRPr lang="en-US" dirty="0"/>
          </a:p>
          <a:p>
            <a:pPr>
              <a:buFont typeface="Arial" pitchFamily="34" charset="0"/>
              <a:buNone/>
            </a:pPr>
            <a:r>
              <a:rPr lang="en-US" sz="1200" dirty="0" smtClean="0"/>
              <a:t>*In portfolio</a:t>
            </a:r>
            <a:endParaRPr lang="en-US" sz="1200" dirty="0"/>
          </a:p>
          <a:p>
            <a:pPr>
              <a:buFont typeface="Arial" pitchFamily="34" charset="0"/>
              <a:buNone/>
            </a:pPr>
            <a:endParaRPr lang="en-US" dirty="0"/>
          </a:p>
          <a:p>
            <a:pPr>
              <a:buFont typeface="Arial" pitchFamily="34" charset="0"/>
              <a:buNone/>
            </a:pPr>
            <a:endParaRPr lang="en-US" sz="1600" dirty="0"/>
          </a:p>
        </p:txBody>
      </p:sp>
      <p:grpSp>
        <p:nvGrpSpPr>
          <p:cNvPr id="13" name="Group 12"/>
          <p:cNvGrpSpPr/>
          <p:nvPr/>
        </p:nvGrpSpPr>
        <p:grpSpPr>
          <a:xfrm>
            <a:off x="5057491" y="3642984"/>
            <a:ext cx="2655274" cy="2578570"/>
            <a:chOff x="5638800" y="4038600"/>
            <a:chExt cx="3048000" cy="2133600"/>
          </a:xfrm>
        </p:grpSpPr>
        <p:sp>
          <p:nvSpPr>
            <p:cNvPr id="14" name="Rectangle 13"/>
            <p:cNvSpPr/>
            <p:nvPr/>
          </p:nvSpPr>
          <p:spPr>
            <a:xfrm>
              <a:off x="5638800" y="4038600"/>
              <a:ext cx="3048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038600"/>
              <a:ext cx="3048000" cy="445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Stocks to Watch</a:t>
              </a:r>
            </a:p>
          </p:txBody>
        </p:sp>
      </p:grpSp>
      <p:pic>
        <p:nvPicPr>
          <p:cNvPr id="17" name="Picture 16" descr="Screen shot 2014-12-08 at 1.02.26 AM.png"/>
          <p:cNvPicPr preferRelativeResize="0">
            <a:picLocks/>
          </p:cNvPicPr>
          <p:nvPr/>
        </p:nvPicPr>
        <p:blipFill>
          <a:blip r:embed="rId2"/>
          <a:stretch>
            <a:fillRect/>
          </a:stretch>
        </p:blipFill>
        <p:spPr>
          <a:xfrm>
            <a:off x="585126" y="3642984"/>
            <a:ext cx="4158324" cy="2278711"/>
          </a:xfrm>
          <a:prstGeom prst="rect">
            <a:avLst/>
          </a:prstGeom>
        </p:spPr>
      </p:pic>
      <p:sp>
        <p:nvSpPr>
          <p:cNvPr id="10" name="TextBox 9"/>
          <p:cNvSpPr txBox="1"/>
          <p:nvPr/>
        </p:nvSpPr>
        <p:spPr>
          <a:xfrm>
            <a:off x="585126" y="5954484"/>
            <a:ext cx="2555508" cy="307777"/>
          </a:xfrm>
          <a:prstGeom prst="rect">
            <a:avLst/>
          </a:prstGeom>
          <a:noFill/>
        </p:spPr>
        <p:txBody>
          <a:bodyPr wrap="none" rtlCol="0">
            <a:spAutoFit/>
          </a:bodyPr>
          <a:lstStyle/>
          <a:p>
            <a:r>
              <a:rPr lang="en-US" dirty="0" smtClean="0"/>
              <a:t>Healthcare Sector SPDR ETF</a:t>
            </a:r>
            <a:endParaRPr lang="en-US" dirty="0"/>
          </a:p>
        </p:txBody>
      </p:sp>
    </p:spTree>
    <p:extLst>
      <p:ext uri="{BB962C8B-B14F-4D97-AF65-F5344CB8AC3E}">
        <p14:creationId xmlns:p14="http://schemas.microsoft.com/office/powerpoint/2010/main" val="15822854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547687"/>
            <a:ext cx="3008313" cy="1162049"/>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Georgia"/>
              <a:buNone/>
            </a:pPr>
            <a:r>
              <a:rPr lang="en-US" sz="2000" b="1" i="0" u="none" strike="noStrike" cap="none" baseline="0">
                <a:solidFill>
                  <a:schemeClr val="dk1"/>
                </a:solidFill>
                <a:latin typeface="Georgia"/>
                <a:ea typeface="Georgia"/>
                <a:cs typeface="Georgia"/>
                <a:sym typeface="Georgia"/>
              </a:rPr>
              <a:t>Contents</a:t>
            </a:r>
          </a:p>
        </p:txBody>
      </p:sp>
      <p:sp>
        <p:nvSpPr>
          <p:cNvPr id="108" name="Shape 108"/>
          <p:cNvSpPr txBox="1">
            <a:spLocks noGrp="1"/>
          </p:cNvSpPr>
          <p:nvPr>
            <p:ph type="body" idx="1"/>
          </p:nvPr>
        </p:nvSpPr>
        <p:spPr>
          <a:xfrm>
            <a:off x="4378185" y="2115391"/>
            <a:ext cx="4003814" cy="3286715"/>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Overview </a:t>
            </a:r>
          </a:p>
          <a:p>
            <a:pPr marL="571500" marR="0" lvl="0" indent="-5715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Economic Conditions</a:t>
            </a:r>
          </a:p>
          <a:p>
            <a:pPr marL="571500" marR="0" lvl="0" indent="-5715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Sector Summaries</a:t>
            </a:r>
          </a:p>
          <a:p>
            <a:pPr marL="571500" marR="0" lvl="0" indent="-5715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Portfolio Strategy &amp; Composition</a:t>
            </a:r>
          </a:p>
          <a:p>
            <a:pPr marL="914400" marR="0" lvl="1" indent="-5207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Growth</a:t>
            </a:r>
          </a:p>
          <a:p>
            <a:pPr marL="914400" marR="0" lvl="1" indent="-5207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Value</a:t>
            </a:r>
          </a:p>
          <a:p>
            <a:pPr marL="914400" marR="0" lvl="1" indent="-5207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Dividend</a:t>
            </a:r>
          </a:p>
          <a:p>
            <a:pPr marL="914400" marR="0" lvl="1" indent="-5207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ETF</a:t>
            </a:r>
          </a:p>
          <a:p>
            <a:pPr marL="571500" marR="0" lvl="0" indent="-5715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Risk Analysis</a:t>
            </a:r>
          </a:p>
          <a:p>
            <a:pPr marL="571500" marR="0" lvl="0" indent="-5715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Performance Review</a:t>
            </a:r>
          </a:p>
          <a:p>
            <a:pPr marL="571500" marR="0" lvl="0" indent="-5715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Student Biographies</a:t>
            </a:r>
          </a:p>
          <a:p>
            <a:pPr marL="571500" marR="0" lvl="0" indent="-571500" algn="l" rtl="0">
              <a:lnSpc>
                <a:spcPct val="90000"/>
              </a:lnSpc>
              <a:spcBef>
                <a:spcPts val="320"/>
              </a:spcBef>
              <a:buClr>
                <a:schemeClr val="dk1"/>
              </a:buClr>
              <a:buSzPct val="100000"/>
              <a:buFont typeface="Georgia"/>
              <a:buAutoNum type="romanUcPeriod"/>
            </a:pPr>
            <a:r>
              <a:rPr lang="en-US" sz="1600" b="0" i="0" u="none" strike="noStrike" cap="none" baseline="0">
                <a:solidFill>
                  <a:schemeClr val="dk1"/>
                </a:solidFill>
                <a:latin typeface="Georgia"/>
                <a:ea typeface="Georgia"/>
                <a:cs typeface="Georgia"/>
                <a:sym typeface="Georgia"/>
              </a:rPr>
              <a:t>Appendix</a:t>
            </a:r>
          </a:p>
        </p:txBody>
      </p:sp>
      <p:pic>
        <p:nvPicPr>
          <p:cNvPr id="109" name="Shape 109"/>
          <p:cNvPicPr preferRelativeResize="0"/>
          <p:nvPr/>
        </p:nvPicPr>
        <p:blipFill rotWithShape="1">
          <a:blip r:embed="rId3">
            <a:alphaModFix/>
          </a:blip>
          <a:srcRect l="33391" r="2086"/>
          <a:stretch/>
        </p:blipFill>
        <p:spPr>
          <a:xfrm>
            <a:off x="533400" y="1938452"/>
            <a:ext cx="3142958" cy="3335702"/>
          </a:xfrm>
          <a:prstGeom prst="rect">
            <a:avLst/>
          </a:prstGeom>
          <a:noFill/>
          <a:ln w="19050" cap="flat">
            <a:solidFill>
              <a:schemeClr val="dk1"/>
            </a:solidFill>
            <a:prstDash val="solid"/>
            <a:round/>
            <a:headEnd type="none" w="med" len="med"/>
            <a:tailEnd type="none" w="med" len="med"/>
          </a:ln>
        </p:spPr>
      </p:pic>
      <p:sp>
        <p:nvSpPr>
          <p:cNvPr id="110" name="Shape 110"/>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6" name="Slide Number Placeholder 17"/>
          <p:cNvSpPr txBox="1">
            <a:spLocks/>
          </p:cNvSpPr>
          <p:nvPr/>
        </p:nvSpPr>
        <p:spPr>
          <a:xfrm>
            <a:off x="8305800" y="6400801"/>
            <a:ext cx="609600" cy="471170"/>
          </a:xfrm>
          <a:prstGeom prst="rect">
            <a:avLst/>
          </a:prstGeom>
          <a:noFill/>
          <a:ln>
            <a:noFill/>
          </a:ln>
        </p:spPr>
        <p:txBody>
          <a:bodyPr vert="horz" lIns="91425" tIns="91425" rIns="91425" bIns="91425" rtlCol="0" anchor="ctr" anchorCtr="0">
            <a:noAutofit/>
          </a:bodyP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2</a:t>
            </a:fld>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a:cs typeface="Georgia"/>
              </a:rPr>
              <a:t>Consumer Discretionary</a:t>
            </a:r>
            <a:endParaRPr lang="en-US" sz="2800" dirty="0">
              <a:latin typeface="Georgia"/>
              <a:cs typeface="Georgia"/>
            </a:endParaRPr>
          </a:p>
        </p:txBody>
      </p:sp>
      <p:sp>
        <p:nvSpPr>
          <p:cNvPr id="13" name="Content Placeholder 8"/>
          <p:cNvSpPr>
            <a:spLocks noGrp="1"/>
          </p:cNvSpPr>
          <p:nvPr>
            <p:ph idx="1"/>
          </p:nvPr>
        </p:nvSpPr>
        <p:spPr>
          <a:xfrm>
            <a:off x="815239" y="1270073"/>
            <a:ext cx="6557111" cy="2743983"/>
          </a:xfrm>
        </p:spPr>
        <p:txBody>
          <a:bodyPr>
            <a:noAutofit/>
          </a:bodyPr>
          <a:lstStyle/>
          <a:p>
            <a:pPr marL="0">
              <a:buNone/>
            </a:pPr>
            <a:r>
              <a:rPr lang="en-US" sz="1100" dirty="0" smtClean="0">
                <a:latin typeface="Georgia"/>
                <a:cs typeface="Georgia"/>
              </a:rPr>
              <a:t>Consumer </a:t>
            </a:r>
            <a:r>
              <a:rPr lang="en-US" sz="1100" dirty="0">
                <a:latin typeface="Georgia"/>
                <a:cs typeface="Georgia"/>
              </a:rPr>
              <a:t>Discretionary </a:t>
            </a:r>
            <a:r>
              <a:rPr lang="en-US" sz="1100" dirty="0" smtClean="0">
                <a:latin typeface="Georgia"/>
                <a:cs typeface="Georgia"/>
              </a:rPr>
              <a:t>consists of firms that offer </a:t>
            </a:r>
            <a:r>
              <a:rPr lang="en-US" sz="1100" dirty="0">
                <a:latin typeface="Georgia"/>
                <a:cs typeface="Georgia"/>
              </a:rPr>
              <a:t>non-essential goods and services including retailers, hotels, restaurants, leisure, media companies, consumer services companies, consumer </a:t>
            </a:r>
            <a:r>
              <a:rPr lang="en-US" sz="1100" dirty="0" smtClean="0">
                <a:latin typeface="Georgia"/>
                <a:cs typeface="Georgia"/>
              </a:rPr>
              <a:t>durables, etc. Historically, consumer discretionary performs better in bullish markets. To track this sector, we used the SPDR ETF, which </a:t>
            </a:r>
            <a:r>
              <a:rPr lang="en-US" sz="1100" dirty="0">
                <a:latin typeface="Georgia"/>
                <a:cs typeface="Georgia"/>
              </a:rPr>
              <a:t>currently has a 52-week range of </a:t>
            </a:r>
            <a:r>
              <a:rPr lang="en-US" sz="1100" dirty="0" smtClean="0">
                <a:latin typeface="Georgia"/>
                <a:cs typeface="Georgia"/>
              </a:rPr>
              <a:t>$61.03 </a:t>
            </a:r>
            <a:r>
              <a:rPr lang="en-US" sz="1100" dirty="0">
                <a:latin typeface="Georgia"/>
                <a:cs typeface="Georgia"/>
              </a:rPr>
              <a:t>to </a:t>
            </a:r>
            <a:r>
              <a:rPr lang="en-US" sz="1100" dirty="0" smtClean="0">
                <a:latin typeface="Georgia"/>
                <a:cs typeface="Georgia"/>
              </a:rPr>
              <a:t>$71.95. </a:t>
            </a:r>
            <a:r>
              <a:rPr lang="en-US" sz="1100" dirty="0">
                <a:latin typeface="Georgia"/>
                <a:cs typeface="Georgia"/>
              </a:rPr>
              <a:t>The current weight of the Consumer Discretionary sector in the S&amp;P 500 is about </a:t>
            </a:r>
            <a:r>
              <a:rPr lang="en-US" sz="1100" dirty="0">
                <a:solidFill>
                  <a:schemeClr val="tx1"/>
                </a:solidFill>
                <a:latin typeface="Georgia"/>
                <a:cs typeface="Georgia"/>
              </a:rPr>
              <a:t>11.90</a:t>
            </a:r>
            <a:r>
              <a:rPr lang="en-US" sz="1100" dirty="0" smtClean="0">
                <a:latin typeface="Georgia"/>
                <a:cs typeface="Georgia"/>
              </a:rPr>
              <a:t>%. </a:t>
            </a:r>
            <a:r>
              <a:rPr lang="en-US" sz="1100" dirty="0">
                <a:latin typeface="Georgia"/>
                <a:cs typeface="Georgia"/>
              </a:rPr>
              <a:t>Year-to-date, the Consumer Discretionary sector has underperformed the </a:t>
            </a:r>
            <a:r>
              <a:rPr lang="en-US" sz="1100" dirty="0" smtClean="0">
                <a:latin typeface="Georgia"/>
                <a:cs typeface="Georgia"/>
              </a:rPr>
              <a:t>S&amp;P 500 by 5.2%. </a:t>
            </a:r>
            <a:r>
              <a:rPr lang="en-US" sz="1100" dirty="0">
                <a:latin typeface="Georgia"/>
                <a:cs typeface="Georgia"/>
              </a:rPr>
              <a:t>Over the last three </a:t>
            </a:r>
            <a:r>
              <a:rPr lang="en-US" sz="1100" dirty="0" smtClean="0">
                <a:latin typeface="Georgia"/>
                <a:cs typeface="Georgia"/>
              </a:rPr>
              <a:t>months, </a:t>
            </a:r>
            <a:r>
              <a:rPr lang="en-US" sz="1100" dirty="0">
                <a:latin typeface="Georgia"/>
                <a:cs typeface="Georgia"/>
              </a:rPr>
              <a:t>the Consumer Discretionary sector has </a:t>
            </a:r>
            <a:r>
              <a:rPr lang="en-US" sz="1100" dirty="0" smtClean="0">
                <a:latin typeface="Georgia"/>
                <a:cs typeface="Georgia"/>
              </a:rPr>
              <a:t>basically been in lockstep with the overall index, only underperforming by 10 basis points. </a:t>
            </a:r>
            <a:endParaRPr lang="en-US" sz="1100" dirty="0">
              <a:latin typeface="Georgia"/>
              <a:cs typeface="Georgia"/>
            </a:endParaRPr>
          </a:p>
          <a:p>
            <a:pPr marL="0">
              <a:buNone/>
            </a:pPr>
            <a:endParaRPr lang="en-US" sz="1100" dirty="0">
              <a:latin typeface="Georgia"/>
              <a:cs typeface="Georgia"/>
            </a:endParaRPr>
          </a:p>
          <a:p>
            <a:pPr marL="0">
              <a:buNone/>
            </a:pPr>
            <a:r>
              <a:rPr lang="en-US" sz="1100" dirty="0" smtClean="0">
                <a:latin typeface="Georgia"/>
                <a:cs typeface="Georgia"/>
              </a:rPr>
              <a:t>Consumer spending has been dismal overall for 2014. A sluggish economic recovery coupled with a natural post-crisis deleveraging amongst American households has hurt the sector in a significant way. While the holiday season offers a substantial bullish opportunity, weak consumption numbers early on have been a drag on the sector as expectations continue to decline for the underlying firms. </a:t>
            </a:r>
            <a:endParaRPr lang="en-US" sz="1100" dirty="0">
              <a:solidFill>
                <a:srgbClr val="FF0000"/>
              </a:solidFill>
              <a:latin typeface="Georgia"/>
              <a:cs typeface="Georgia"/>
            </a:endParaRPr>
          </a:p>
          <a:p>
            <a:pPr marL="0">
              <a:buNone/>
            </a:pPr>
            <a:endParaRPr lang="en-US" sz="500" dirty="0"/>
          </a:p>
          <a:p>
            <a:pPr>
              <a:buNone/>
            </a:pPr>
            <a:endParaRPr lang="en-US" sz="700" dirty="0" smtClean="0"/>
          </a:p>
          <a:p>
            <a:pPr>
              <a:buNone/>
            </a:pPr>
            <a:endParaRPr lang="en-US" sz="700" dirty="0" smtClean="0"/>
          </a:p>
          <a:p>
            <a:pPr>
              <a:buNone/>
            </a:pPr>
            <a:endParaRPr lang="en-US" sz="700" dirty="0" smtClean="0"/>
          </a:p>
          <a:p>
            <a:pPr>
              <a:buNone/>
            </a:pPr>
            <a:endParaRPr lang="en-US" sz="700" dirty="0" smtClean="0"/>
          </a:p>
          <a:p>
            <a:pPr>
              <a:buNone/>
            </a:pPr>
            <a:endParaRPr lang="en-US" sz="800" dirty="0"/>
          </a:p>
        </p:txBody>
      </p:sp>
      <p:sp>
        <p:nvSpPr>
          <p:cNvPr id="9" name="Content Placeholder 8"/>
          <p:cNvSpPr txBox="1">
            <a:spLocks/>
          </p:cNvSpPr>
          <p:nvPr/>
        </p:nvSpPr>
        <p:spPr>
          <a:xfrm>
            <a:off x="5456363" y="4388081"/>
            <a:ext cx="2363178" cy="132031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t>Priceline (PCLN)</a:t>
            </a:r>
            <a:endParaRPr lang="en-US" sz="1100" dirty="0"/>
          </a:p>
          <a:p>
            <a:pPr>
              <a:buFont typeface="Arial" pitchFamily="34" charset="0"/>
              <a:buNone/>
            </a:pPr>
            <a:r>
              <a:rPr lang="en-US" sz="1100" dirty="0" smtClean="0"/>
              <a:t>Southwest Airlines (LUV)</a:t>
            </a:r>
            <a:endParaRPr lang="en-US" sz="1100" dirty="0"/>
          </a:p>
          <a:p>
            <a:pPr>
              <a:buFont typeface="Arial" pitchFamily="34" charset="0"/>
              <a:buNone/>
            </a:pPr>
            <a:r>
              <a:rPr lang="en-US" sz="1100" dirty="0" smtClean="0"/>
              <a:t>Starbucks (SBUX)</a:t>
            </a:r>
          </a:p>
          <a:p>
            <a:pPr>
              <a:buFont typeface="Arial" pitchFamily="34" charset="0"/>
              <a:buNone/>
            </a:pPr>
            <a:endParaRPr lang="en-US" dirty="0"/>
          </a:p>
        </p:txBody>
      </p:sp>
      <p:grpSp>
        <p:nvGrpSpPr>
          <p:cNvPr id="14" name="Group 13"/>
          <p:cNvGrpSpPr/>
          <p:nvPr/>
        </p:nvGrpSpPr>
        <p:grpSpPr>
          <a:xfrm>
            <a:off x="5394174" y="3771873"/>
            <a:ext cx="2487556" cy="2310543"/>
            <a:chOff x="5638800" y="4038600"/>
            <a:chExt cx="3048000" cy="2133600"/>
          </a:xfrm>
        </p:grpSpPr>
        <p:sp>
          <p:nvSpPr>
            <p:cNvPr id="15" name="Rectangle 14"/>
            <p:cNvSpPr/>
            <p:nvPr/>
          </p:nvSpPr>
          <p:spPr>
            <a:xfrm>
              <a:off x="5638800" y="4038600"/>
              <a:ext cx="3048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38800" y="4038600"/>
              <a:ext cx="3048000" cy="445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Stocks to Watch</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58" y="3886199"/>
            <a:ext cx="3859346" cy="2196217"/>
          </a:xfrm>
          <a:prstGeom prst="rect">
            <a:avLst/>
          </a:prstGeom>
        </p:spPr>
      </p:pic>
      <p:sp>
        <p:nvSpPr>
          <p:cNvPr id="10" name="TextBox 9"/>
          <p:cNvSpPr txBox="1"/>
          <p:nvPr/>
        </p:nvSpPr>
        <p:spPr>
          <a:xfrm>
            <a:off x="815239" y="6082416"/>
            <a:ext cx="3610284" cy="307777"/>
          </a:xfrm>
          <a:prstGeom prst="rect">
            <a:avLst/>
          </a:prstGeom>
          <a:noFill/>
        </p:spPr>
        <p:txBody>
          <a:bodyPr wrap="none" rtlCol="0">
            <a:spAutoFit/>
          </a:bodyPr>
          <a:lstStyle/>
          <a:p>
            <a:r>
              <a:rPr lang="en-US" dirty="0" smtClean="0"/>
              <a:t>Consumer Discretionary Sector SPDR ETF</a:t>
            </a:r>
            <a:endParaRPr lang="en-US" dirty="0"/>
          </a:p>
        </p:txBody>
      </p:sp>
    </p:spTree>
    <p:extLst>
      <p:ext uri="{BB962C8B-B14F-4D97-AF65-F5344CB8AC3E}">
        <p14:creationId xmlns:p14="http://schemas.microsoft.com/office/powerpoint/2010/main" val="5755765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a:cs typeface="Georgia"/>
              </a:rPr>
              <a:t>Energy</a:t>
            </a:r>
            <a:endParaRPr lang="en-US" sz="2800" dirty="0">
              <a:latin typeface="Georgia"/>
              <a:cs typeface="Georgia"/>
            </a:endParaRPr>
          </a:p>
        </p:txBody>
      </p:sp>
      <p:sp>
        <p:nvSpPr>
          <p:cNvPr id="9" name="Content Placeholder 8"/>
          <p:cNvSpPr>
            <a:spLocks noGrp="1"/>
          </p:cNvSpPr>
          <p:nvPr>
            <p:ph idx="1"/>
          </p:nvPr>
        </p:nvSpPr>
        <p:spPr>
          <a:xfrm>
            <a:off x="1428750" y="1518166"/>
            <a:ext cx="5943600" cy="2438400"/>
          </a:xfrm>
        </p:spPr>
        <p:txBody>
          <a:bodyPr>
            <a:noAutofit/>
          </a:bodyPr>
          <a:lstStyle/>
          <a:p>
            <a:pPr>
              <a:lnSpc>
                <a:spcPct val="100000"/>
              </a:lnSpc>
              <a:spcBef>
                <a:spcPts val="0"/>
              </a:spcBef>
              <a:buNone/>
            </a:pPr>
            <a:r>
              <a:rPr lang="en-US" sz="1050" dirty="0" smtClean="0">
                <a:latin typeface="Georgia"/>
                <a:cs typeface="Georgia"/>
              </a:rPr>
              <a:t>The Energy sector is comprised of firms representing the oil, gas, consumable fuels, and</a:t>
            </a:r>
          </a:p>
          <a:p>
            <a:pPr>
              <a:lnSpc>
                <a:spcPct val="100000"/>
              </a:lnSpc>
              <a:spcBef>
                <a:spcPts val="0"/>
              </a:spcBef>
              <a:buNone/>
            </a:pPr>
            <a:r>
              <a:rPr lang="en-US" sz="1050" dirty="0" smtClean="0">
                <a:latin typeface="Georgia"/>
                <a:cs typeface="Georgia"/>
              </a:rPr>
              <a:t>equipment and service provider industries. Historically, the sector is mildly more volatile than the</a:t>
            </a:r>
          </a:p>
          <a:p>
            <a:pPr>
              <a:lnSpc>
                <a:spcPct val="100000"/>
              </a:lnSpc>
              <a:spcBef>
                <a:spcPts val="0"/>
              </a:spcBef>
              <a:buNone/>
            </a:pPr>
            <a:r>
              <a:rPr lang="en-US" sz="1050" dirty="0" smtClean="0">
                <a:latin typeface="Georgia"/>
                <a:cs typeface="Georgia"/>
              </a:rPr>
              <a:t>market, being much more sensitive to fluctuations in oil and gas prices, as well as new</a:t>
            </a:r>
          </a:p>
          <a:p>
            <a:pPr>
              <a:lnSpc>
                <a:spcPct val="100000"/>
              </a:lnSpc>
              <a:spcBef>
                <a:spcPts val="0"/>
              </a:spcBef>
              <a:buNone/>
            </a:pPr>
            <a:r>
              <a:rPr lang="en-US" sz="1050" dirty="0" smtClean="0">
                <a:latin typeface="Georgia"/>
                <a:cs typeface="Georgia"/>
              </a:rPr>
              <a:t>technological developments. YTD performance has been drastically adversely affected by recently</a:t>
            </a:r>
          </a:p>
          <a:p>
            <a:pPr>
              <a:lnSpc>
                <a:spcPct val="100000"/>
              </a:lnSpc>
              <a:spcBef>
                <a:spcPts val="0"/>
              </a:spcBef>
              <a:buNone/>
            </a:pPr>
            <a:r>
              <a:rPr lang="en-US" sz="1050" dirty="0" smtClean="0">
                <a:latin typeface="Georgia"/>
                <a:cs typeface="Georgia"/>
              </a:rPr>
              <a:t>plummeting oil prices which caught many off guard, sending the energy ETF down over 9% on the</a:t>
            </a:r>
          </a:p>
          <a:p>
            <a:pPr>
              <a:lnSpc>
                <a:spcPct val="100000"/>
              </a:lnSpc>
              <a:spcBef>
                <a:spcPts val="0"/>
              </a:spcBef>
              <a:buNone/>
            </a:pPr>
            <a:r>
              <a:rPr lang="en-US" sz="1050" dirty="0" smtClean="0">
                <a:latin typeface="Georgia"/>
                <a:cs typeface="Georgia"/>
              </a:rPr>
              <a:t>year, suffering a 17% decline in the past three months. ‘</a:t>
            </a:r>
          </a:p>
          <a:p>
            <a:pPr>
              <a:lnSpc>
                <a:spcPct val="100000"/>
              </a:lnSpc>
              <a:spcBef>
                <a:spcPts val="0"/>
              </a:spcBef>
              <a:buNone/>
            </a:pPr>
            <a:endParaRPr lang="en-US" sz="1050" dirty="0" smtClean="0">
              <a:latin typeface="Georgia"/>
              <a:cs typeface="Georgia"/>
            </a:endParaRPr>
          </a:p>
          <a:p>
            <a:pPr>
              <a:lnSpc>
                <a:spcPct val="100000"/>
              </a:lnSpc>
              <a:spcBef>
                <a:spcPts val="0"/>
              </a:spcBef>
              <a:buNone/>
            </a:pPr>
            <a:r>
              <a:rPr lang="en-US" sz="1050" dirty="0" smtClean="0">
                <a:latin typeface="Georgia"/>
                <a:cs typeface="Georgia"/>
              </a:rPr>
              <a:t>While turmoil in the middle east usually provides a lift to crude prices, geopolitical conflict</a:t>
            </a:r>
          </a:p>
          <a:p>
            <a:pPr>
              <a:lnSpc>
                <a:spcPct val="100000"/>
              </a:lnSpc>
              <a:spcBef>
                <a:spcPts val="0"/>
              </a:spcBef>
              <a:buNone/>
            </a:pPr>
            <a:r>
              <a:rPr lang="en-US" sz="1050" dirty="0" smtClean="0">
                <a:latin typeface="Georgia"/>
                <a:cs typeface="Georgia"/>
              </a:rPr>
              <a:t>over the summer in Syria and  Iraq did not disrupt production, and Libya actually increased its</a:t>
            </a:r>
          </a:p>
          <a:p>
            <a:pPr>
              <a:lnSpc>
                <a:spcPct val="100000"/>
              </a:lnSpc>
              <a:spcBef>
                <a:spcPts val="0"/>
              </a:spcBef>
              <a:buNone/>
            </a:pPr>
            <a:r>
              <a:rPr lang="en-US" sz="1050" dirty="0" smtClean="0">
                <a:latin typeface="Georgia"/>
                <a:cs typeface="Georgia"/>
              </a:rPr>
              <a:t>overall supply, as two factions are both selling oil to fund civil war efforts. </a:t>
            </a:r>
          </a:p>
          <a:p>
            <a:pPr>
              <a:lnSpc>
                <a:spcPct val="100000"/>
              </a:lnSpc>
              <a:spcBef>
                <a:spcPts val="0"/>
              </a:spcBef>
              <a:buNone/>
            </a:pPr>
            <a:endParaRPr lang="en-US" sz="1050" dirty="0" smtClean="0">
              <a:latin typeface="Georgia"/>
              <a:cs typeface="Georgia"/>
            </a:endParaRPr>
          </a:p>
          <a:p>
            <a:pPr>
              <a:lnSpc>
                <a:spcPct val="100000"/>
              </a:lnSpc>
              <a:spcBef>
                <a:spcPts val="0"/>
              </a:spcBef>
              <a:buNone/>
            </a:pPr>
            <a:r>
              <a:rPr lang="en-US" sz="1050" dirty="0" smtClean="0">
                <a:latin typeface="Georgia"/>
                <a:cs typeface="Georgia"/>
              </a:rPr>
              <a:t>More recently, an OPEC decision to cut prices again and maintain production levels took</a:t>
            </a:r>
          </a:p>
          <a:p>
            <a:pPr>
              <a:lnSpc>
                <a:spcPct val="100000"/>
              </a:lnSpc>
              <a:spcBef>
                <a:spcPts val="0"/>
              </a:spcBef>
              <a:buNone/>
            </a:pPr>
            <a:r>
              <a:rPr lang="en-US" sz="1050" dirty="0">
                <a:latin typeface="Georgia"/>
                <a:cs typeface="Georgia"/>
              </a:rPr>
              <a:t>m</a:t>
            </a:r>
            <a:r>
              <a:rPr lang="en-US" sz="1050" dirty="0" smtClean="0">
                <a:latin typeface="Georgia"/>
                <a:cs typeface="Georgia"/>
              </a:rPr>
              <a:t>any investors off guard, sending futures even lower. As OPEC initiates a price war with US shale</a:t>
            </a:r>
          </a:p>
          <a:p>
            <a:pPr>
              <a:lnSpc>
                <a:spcPct val="100000"/>
              </a:lnSpc>
              <a:spcBef>
                <a:spcPts val="0"/>
              </a:spcBef>
              <a:buNone/>
            </a:pPr>
            <a:r>
              <a:rPr lang="en-US" sz="1050" dirty="0">
                <a:latin typeface="Georgia"/>
                <a:cs typeface="Georgia"/>
              </a:rPr>
              <a:t>g</a:t>
            </a:r>
            <a:r>
              <a:rPr lang="en-US" sz="1050" dirty="0" smtClean="0">
                <a:latin typeface="Georgia"/>
                <a:cs typeface="Georgia"/>
              </a:rPr>
              <a:t>as producers, consumers benefit from cheaper fuel prices while energy firms suffer material hits</a:t>
            </a:r>
          </a:p>
          <a:p>
            <a:pPr>
              <a:lnSpc>
                <a:spcPct val="100000"/>
              </a:lnSpc>
              <a:spcBef>
                <a:spcPts val="0"/>
              </a:spcBef>
              <a:buNone/>
            </a:pPr>
            <a:r>
              <a:rPr lang="en-US" sz="1050" dirty="0" smtClean="0">
                <a:latin typeface="Georgia"/>
                <a:cs typeface="Georgia"/>
              </a:rPr>
              <a:t>to their revenues.  </a:t>
            </a:r>
            <a:endParaRPr lang="en-US" sz="1050" dirty="0">
              <a:latin typeface="Georgia"/>
              <a:cs typeface="Georgia"/>
            </a:endParaRPr>
          </a:p>
          <a:p>
            <a:pPr>
              <a:lnSpc>
                <a:spcPct val="100000"/>
              </a:lnSpc>
              <a:buNone/>
            </a:pPr>
            <a:endParaRPr lang="en-US" dirty="0" smtClean="0">
              <a:latin typeface="Georgia"/>
              <a:cs typeface="Georgia"/>
            </a:endParaRPr>
          </a:p>
          <a:p>
            <a:pPr>
              <a:lnSpc>
                <a:spcPct val="100000"/>
              </a:lnSpc>
              <a:buNone/>
            </a:pPr>
            <a:endParaRPr lang="en-US" dirty="0" smtClean="0">
              <a:latin typeface="Georgia"/>
              <a:cs typeface="Georgia"/>
            </a:endParaRPr>
          </a:p>
          <a:p>
            <a:pPr>
              <a:lnSpc>
                <a:spcPct val="100000"/>
              </a:lnSpc>
              <a:buNone/>
            </a:pPr>
            <a:endParaRPr lang="en-US" dirty="0" smtClean="0">
              <a:latin typeface="Georgia"/>
              <a:cs typeface="Georgia"/>
            </a:endParaRPr>
          </a:p>
          <a:p>
            <a:pPr>
              <a:lnSpc>
                <a:spcPct val="100000"/>
              </a:lnSpc>
              <a:buNone/>
            </a:pPr>
            <a:endParaRPr lang="en-US" sz="1600" dirty="0">
              <a:latin typeface="Georgia"/>
              <a:cs typeface="Georgia"/>
            </a:endParaRPr>
          </a:p>
        </p:txBody>
      </p:sp>
      <p:grpSp>
        <p:nvGrpSpPr>
          <p:cNvPr id="13" name="Group 12"/>
          <p:cNvGrpSpPr/>
          <p:nvPr/>
        </p:nvGrpSpPr>
        <p:grpSpPr>
          <a:xfrm>
            <a:off x="5086350" y="4037111"/>
            <a:ext cx="2286000" cy="2133600"/>
            <a:chOff x="5638800" y="4038600"/>
            <a:chExt cx="3048000" cy="2133600"/>
          </a:xfrm>
        </p:grpSpPr>
        <p:sp>
          <p:nvSpPr>
            <p:cNvPr id="14" name="Rectangle 13"/>
            <p:cNvSpPr/>
            <p:nvPr/>
          </p:nvSpPr>
          <p:spPr>
            <a:xfrm>
              <a:off x="5638800" y="4038600"/>
              <a:ext cx="3048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038600"/>
              <a:ext cx="3048000" cy="445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Stocks to Watch</a:t>
              </a:r>
            </a:p>
          </p:txBody>
        </p:sp>
      </p:grpSp>
      <p:sp>
        <p:nvSpPr>
          <p:cNvPr id="18" name="Content Placeholder 8"/>
          <p:cNvSpPr txBox="1">
            <a:spLocks/>
          </p:cNvSpPr>
          <p:nvPr/>
        </p:nvSpPr>
        <p:spPr>
          <a:xfrm>
            <a:off x="5138530" y="4593005"/>
            <a:ext cx="2171700" cy="12192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t>Schlumberger (SLB)</a:t>
            </a:r>
          </a:p>
          <a:p>
            <a:pPr>
              <a:buFont typeface="Arial" pitchFamily="34" charset="0"/>
              <a:buNone/>
            </a:pPr>
            <a:r>
              <a:rPr lang="en-US" sz="1100" dirty="0" smtClean="0"/>
              <a:t>Halliburton (HAL)</a:t>
            </a:r>
            <a:endParaRPr lang="en-US" sz="1100" dirty="0"/>
          </a:p>
          <a:p>
            <a:pPr>
              <a:buFont typeface="Arial" pitchFamily="34" charset="0"/>
              <a:buNone/>
            </a:pPr>
            <a:r>
              <a:rPr lang="en-US" sz="1100" dirty="0"/>
              <a:t>Honeywell (HON</a:t>
            </a:r>
            <a:r>
              <a:rPr lang="en-US" sz="1100" dirty="0" smtClean="0"/>
              <a:t>)</a:t>
            </a:r>
            <a:endParaRPr lang="en-US" dirty="0"/>
          </a:p>
          <a:p>
            <a:pPr>
              <a:buFont typeface="Arial" pitchFamily="34" charse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36" y="4048269"/>
            <a:ext cx="3732164" cy="2133600"/>
          </a:xfrm>
          <a:prstGeom prst="rect">
            <a:avLst/>
          </a:prstGeom>
        </p:spPr>
      </p:pic>
      <p:sp>
        <p:nvSpPr>
          <p:cNvPr id="10" name="TextBox 9"/>
          <p:cNvSpPr txBox="1"/>
          <p:nvPr/>
        </p:nvSpPr>
        <p:spPr>
          <a:xfrm>
            <a:off x="779933" y="6170711"/>
            <a:ext cx="2257349" cy="307777"/>
          </a:xfrm>
          <a:prstGeom prst="rect">
            <a:avLst/>
          </a:prstGeom>
          <a:noFill/>
        </p:spPr>
        <p:txBody>
          <a:bodyPr wrap="none" rtlCol="0">
            <a:spAutoFit/>
          </a:bodyPr>
          <a:lstStyle/>
          <a:p>
            <a:r>
              <a:rPr lang="en-US" dirty="0" smtClean="0"/>
              <a:t>Energy Sector SPDR ETF</a:t>
            </a:r>
            <a:endParaRPr lang="en-US" dirty="0"/>
          </a:p>
        </p:txBody>
      </p:sp>
    </p:spTree>
    <p:extLst>
      <p:ext uri="{BB962C8B-B14F-4D97-AF65-F5344CB8AC3E}">
        <p14:creationId xmlns:p14="http://schemas.microsoft.com/office/powerpoint/2010/main" val="10185898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sz="2800" dirty="0" smtClean="0">
                <a:latin typeface="Georgia"/>
                <a:cs typeface="Georgia"/>
              </a:rPr>
              <a:t>Information Technology</a:t>
            </a:r>
            <a:endParaRPr lang="en-US" sz="2800" dirty="0">
              <a:latin typeface="Georgia"/>
              <a:cs typeface="Georgia"/>
            </a:endParaRPr>
          </a:p>
        </p:txBody>
      </p:sp>
      <p:sp>
        <p:nvSpPr>
          <p:cNvPr id="9" name="Content Placeholder 8"/>
          <p:cNvSpPr>
            <a:spLocks noGrp="1"/>
          </p:cNvSpPr>
          <p:nvPr>
            <p:ph idx="1"/>
          </p:nvPr>
        </p:nvSpPr>
        <p:spPr>
          <a:xfrm>
            <a:off x="1182757" y="1524004"/>
            <a:ext cx="5660956" cy="2194013"/>
          </a:xfrm>
        </p:spPr>
        <p:txBody>
          <a:bodyPr>
            <a:noAutofit/>
          </a:bodyPr>
          <a:lstStyle/>
          <a:p>
            <a:pPr>
              <a:buNone/>
            </a:pPr>
            <a:r>
              <a:rPr lang="en-US" sz="1050" dirty="0" smtClean="0">
                <a:solidFill>
                  <a:srgbClr val="000000"/>
                </a:solidFill>
                <a:latin typeface="Georgia"/>
                <a:cs typeface="Georgia"/>
              </a:rPr>
              <a:t>	The </a:t>
            </a:r>
            <a:r>
              <a:rPr lang="en-US" sz="1050" dirty="0">
                <a:solidFill>
                  <a:srgbClr val="000000"/>
                </a:solidFill>
                <a:latin typeface="Georgia"/>
                <a:cs typeface="Georgia"/>
              </a:rPr>
              <a:t>Information Technology sector is comprised of companies who focus on two general </a:t>
            </a:r>
            <a:r>
              <a:rPr lang="en-US" sz="1050" dirty="0" smtClean="0">
                <a:solidFill>
                  <a:srgbClr val="000000"/>
                </a:solidFill>
                <a:latin typeface="Georgia"/>
                <a:cs typeface="Georgia"/>
              </a:rPr>
              <a:t>areas: Technology </a:t>
            </a:r>
            <a:r>
              <a:rPr lang="en-US" sz="1050" dirty="0">
                <a:solidFill>
                  <a:srgbClr val="000000"/>
                </a:solidFill>
                <a:latin typeface="Georgia"/>
                <a:cs typeface="Georgia"/>
              </a:rPr>
              <a:t>Software &amp; Services and Technology Hardware &amp; Equipment. Firms earn profits through the manufacturing of electronics, creation of software, maintenance of computers or products and services relating to information technology. </a:t>
            </a:r>
            <a:endParaRPr lang="en-US" sz="1050" dirty="0" smtClean="0">
              <a:solidFill>
                <a:srgbClr val="000000"/>
              </a:solidFill>
              <a:latin typeface="Georgia"/>
              <a:cs typeface="Georgia"/>
            </a:endParaRPr>
          </a:p>
          <a:p>
            <a:pPr>
              <a:buNone/>
            </a:pPr>
            <a:endParaRPr lang="en-US" sz="1050" dirty="0">
              <a:solidFill>
                <a:srgbClr val="000000"/>
              </a:solidFill>
              <a:latin typeface="Georgia"/>
              <a:cs typeface="Georgia"/>
            </a:endParaRPr>
          </a:p>
          <a:p>
            <a:pPr>
              <a:buNone/>
            </a:pPr>
            <a:r>
              <a:rPr lang="en-US" sz="1050" dirty="0">
                <a:solidFill>
                  <a:srgbClr val="000000"/>
                </a:solidFill>
                <a:latin typeface="Georgia"/>
                <a:cs typeface="Georgia"/>
              </a:rPr>
              <a:t>	Online service portals are under heavy pressure to transform user traffic into revenue through various different avenues. Semi-Conductor stocks tend to perform well at the front-end of an economic cycle. They have played a large role in this sector’s year to date success due to its 47% growth. Computer hardware has also shown excellent growth- 39.5% year to date. IT Services and Consulting has shown the least growth year to date- 4.47%.  The sector as a whole has grown by 2.2% over the past 3 months and 21% year-to-date. </a:t>
            </a:r>
          </a:p>
          <a:p>
            <a:pPr>
              <a:buNone/>
            </a:pPr>
            <a:endParaRPr lang="en-US" sz="1050" dirty="0">
              <a:latin typeface="Georgia"/>
              <a:cs typeface="Georgia"/>
            </a:endParaRPr>
          </a:p>
          <a:p>
            <a:pPr>
              <a:buNone/>
            </a:pPr>
            <a:endParaRPr lang="en-US" sz="1200" dirty="0" smtClean="0">
              <a:latin typeface="Georgia"/>
              <a:cs typeface="Georgia"/>
            </a:endParaRPr>
          </a:p>
          <a:p>
            <a:pPr>
              <a:buNone/>
            </a:pPr>
            <a:endParaRPr lang="en-US" sz="1200" dirty="0" smtClean="0">
              <a:latin typeface="Georgia"/>
              <a:cs typeface="Georgia"/>
            </a:endParaRPr>
          </a:p>
          <a:p>
            <a:pPr>
              <a:buNone/>
            </a:pPr>
            <a:endParaRPr lang="en-US" sz="1200" dirty="0" smtClean="0">
              <a:latin typeface="Georgia"/>
              <a:cs typeface="Georgia"/>
            </a:endParaRPr>
          </a:p>
        </p:txBody>
      </p:sp>
      <p:sp>
        <p:nvSpPr>
          <p:cNvPr id="12" name="Content Placeholder 8"/>
          <p:cNvSpPr txBox="1">
            <a:spLocks/>
          </p:cNvSpPr>
          <p:nvPr/>
        </p:nvSpPr>
        <p:spPr>
          <a:xfrm>
            <a:off x="5161342" y="4777064"/>
            <a:ext cx="2009857" cy="1489476"/>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a:t>Apple (AAPL)</a:t>
            </a:r>
          </a:p>
          <a:p>
            <a:pPr>
              <a:buFont typeface="Arial" pitchFamily="34" charset="0"/>
              <a:buNone/>
            </a:pPr>
            <a:r>
              <a:rPr lang="en-US" sz="1100" dirty="0"/>
              <a:t>Facebook (FB)</a:t>
            </a:r>
          </a:p>
          <a:p>
            <a:pPr>
              <a:buFont typeface="Arial" pitchFamily="34" charset="0"/>
              <a:buNone/>
            </a:pPr>
            <a:endParaRPr lang="en-US" dirty="0"/>
          </a:p>
          <a:p>
            <a:pPr>
              <a:buFont typeface="Arial" pitchFamily="34" charset="0"/>
              <a:buNone/>
            </a:pPr>
            <a:endParaRPr lang="en-US" dirty="0"/>
          </a:p>
        </p:txBody>
      </p:sp>
      <p:grpSp>
        <p:nvGrpSpPr>
          <p:cNvPr id="13" name="Group 12"/>
          <p:cNvGrpSpPr/>
          <p:nvPr/>
        </p:nvGrpSpPr>
        <p:grpSpPr>
          <a:xfrm>
            <a:off x="5108452" y="4052720"/>
            <a:ext cx="2115639" cy="2261855"/>
            <a:chOff x="5638800" y="4038600"/>
            <a:chExt cx="3048000" cy="2133600"/>
          </a:xfrm>
        </p:grpSpPr>
        <p:sp>
          <p:nvSpPr>
            <p:cNvPr id="14" name="Rectangle 13"/>
            <p:cNvSpPr/>
            <p:nvPr/>
          </p:nvSpPr>
          <p:spPr>
            <a:xfrm>
              <a:off x="5638800" y="4038600"/>
              <a:ext cx="3048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038600"/>
              <a:ext cx="3048000" cy="445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Stocks to Watch</a:t>
              </a:r>
            </a:p>
          </p:txBody>
        </p:sp>
      </p:grpSp>
      <p:pic>
        <p:nvPicPr>
          <p:cNvPr id="2" name="Picture 1" descr="Screen Shot 2014-12-07 at 9.1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97" y="3989979"/>
            <a:ext cx="3872946" cy="2206523"/>
          </a:xfrm>
          <a:prstGeom prst="rect">
            <a:avLst/>
          </a:prstGeom>
        </p:spPr>
      </p:pic>
      <p:sp>
        <p:nvSpPr>
          <p:cNvPr id="10" name="TextBox 9"/>
          <p:cNvSpPr txBox="1"/>
          <p:nvPr/>
        </p:nvSpPr>
        <p:spPr>
          <a:xfrm>
            <a:off x="964097" y="6160687"/>
            <a:ext cx="3558988" cy="307777"/>
          </a:xfrm>
          <a:prstGeom prst="rect">
            <a:avLst/>
          </a:prstGeom>
          <a:noFill/>
        </p:spPr>
        <p:txBody>
          <a:bodyPr wrap="none" rtlCol="0">
            <a:spAutoFit/>
          </a:bodyPr>
          <a:lstStyle/>
          <a:p>
            <a:r>
              <a:rPr lang="en-US" dirty="0" smtClean="0"/>
              <a:t>Information Technology Sector SPDR ETF</a:t>
            </a:r>
            <a:endParaRPr lang="en-US" dirty="0"/>
          </a:p>
        </p:txBody>
      </p:sp>
    </p:spTree>
    <p:extLst>
      <p:ext uri="{BB962C8B-B14F-4D97-AF65-F5344CB8AC3E}">
        <p14:creationId xmlns:p14="http://schemas.microsoft.com/office/powerpoint/2010/main" val="30634872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sz="2800" dirty="0" smtClean="0">
                <a:latin typeface="Georgia"/>
                <a:cs typeface="Georgia"/>
              </a:rPr>
              <a:t>Industrials</a:t>
            </a:r>
            <a:endParaRPr lang="en-US" sz="2800" dirty="0">
              <a:latin typeface="Georgia"/>
              <a:cs typeface="Georgia"/>
            </a:endParaRPr>
          </a:p>
        </p:txBody>
      </p:sp>
      <p:sp>
        <p:nvSpPr>
          <p:cNvPr id="9" name="Content Placeholder 8"/>
          <p:cNvSpPr>
            <a:spLocks noGrp="1"/>
          </p:cNvSpPr>
          <p:nvPr>
            <p:ph idx="1"/>
          </p:nvPr>
        </p:nvSpPr>
        <p:spPr>
          <a:xfrm>
            <a:off x="1076024" y="1136163"/>
            <a:ext cx="5953426" cy="2647034"/>
          </a:xfrm>
        </p:spPr>
        <p:txBody>
          <a:bodyPr>
            <a:normAutofit lnSpcReduction="10000"/>
          </a:bodyPr>
          <a:lstStyle/>
          <a:p>
            <a:pPr>
              <a:buNone/>
            </a:pPr>
            <a:r>
              <a:rPr lang="en-US" sz="1200" dirty="0">
                <a:latin typeface="Georgia"/>
                <a:cs typeface="Georgia"/>
              </a:rPr>
              <a:t>	The Industrials sector is comprised of a wide variety of firms including but not limited to firms involved in construction, aerospace, defense, machinery, tools, and several other industries. The sector is largely dependent on supply and demand for building construction as well as the demand for manufactured products. In the event of an economic contraction consumers save more and spend less, as a result the industrials sector drops because companies will cut back on expansion and produce fewer goods</a:t>
            </a:r>
            <a:r>
              <a:rPr lang="en-US" sz="1200" dirty="0" smtClean="0">
                <a:latin typeface="Georgia"/>
                <a:cs typeface="Georgia"/>
              </a:rPr>
              <a:t>.</a:t>
            </a:r>
          </a:p>
          <a:p>
            <a:pPr>
              <a:buNone/>
            </a:pPr>
            <a:endParaRPr lang="en-US" sz="1200" dirty="0">
              <a:latin typeface="Georgia"/>
              <a:cs typeface="Georgia"/>
            </a:endParaRPr>
          </a:p>
          <a:p>
            <a:pPr>
              <a:buNone/>
            </a:pPr>
            <a:r>
              <a:rPr lang="en-US" sz="1200" dirty="0">
                <a:latin typeface="Georgia"/>
                <a:cs typeface="Georgia"/>
              </a:rPr>
              <a:t>	The Industrials sector has grown by 1.27% over the past 3 months but has declined by .48% year to date. The Heavy Electrical Equipment industry has played a major role in this slow growth due to its -11.2% decline year to date. Airline stocks within the sector have performed very well over the past year showing a 63.54% growth. Rails &amp; Roads have also shown excellent growth. </a:t>
            </a:r>
          </a:p>
          <a:p>
            <a:pPr>
              <a:buNone/>
            </a:pPr>
            <a:endParaRPr lang="en-US" dirty="0" smtClean="0">
              <a:latin typeface="Georgia"/>
              <a:cs typeface="Georgia"/>
            </a:endParaRPr>
          </a:p>
          <a:p>
            <a:pPr>
              <a:buNone/>
            </a:pPr>
            <a:endParaRPr lang="en-US" dirty="0" smtClean="0">
              <a:latin typeface="Georgia"/>
              <a:cs typeface="Georgia"/>
            </a:endParaRPr>
          </a:p>
          <a:p>
            <a:pPr>
              <a:buNone/>
            </a:pPr>
            <a:endParaRPr lang="en-US" dirty="0" smtClean="0">
              <a:latin typeface="Georgia"/>
              <a:cs typeface="Georgia"/>
            </a:endParaRPr>
          </a:p>
          <a:p>
            <a:pPr>
              <a:buNone/>
            </a:pPr>
            <a:endParaRPr lang="en-US" dirty="0" smtClean="0">
              <a:latin typeface="Georgia"/>
              <a:cs typeface="Georgia"/>
            </a:endParaRPr>
          </a:p>
          <a:p>
            <a:pPr>
              <a:buNone/>
            </a:pPr>
            <a:endParaRPr lang="en-US" sz="1600" dirty="0">
              <a:latin typeface="Georgia"/>
              <a:cs typeface="Georgia"/>
            </a:endParaRPr>
          </a:p>
        </p:txBody>
      </p:sp>
      <p:sp>
        <p:nvSpPr>
          <p:cNvPr id="12" name="Content Placeholder 8"/>
          <p:cNvSpPr txBox="1">
            <a:spLocks/>
          </p:cNvSpPr>
          <p:nvPr/>
        </p:nvSpPr>
        <p:spPr>
          <a:xfrm>
            <a:off x="5739253" y="4332313"/>
            <a:ext cx="1852172" cy="12192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a:t>Northrop Grumman (NOC)</a:t>
            </a:r>
          </a:p>
          <a:p>
            <a:pPr>
              <a:buFont typeface="Arial" pitchFamily="34" charset="0"/>
              <a:buNone/>
            </a:pPr>
            <a:r>
              <a:rPr lang="en-US" sz="1100" dirty="0"/>
              <a:t>Southwest Airlines (LUV)</a:t>
            </a:r>
          </a:p>
          <a:p>
            <a:pPr>
              <a:buFont typeface="Arial" pitchFamily="34" charset="0"/>
              <a:buNone/>
            </a:pPr>
            <a:r>
              <a:rPr lang="en-US" sz="1100" dirty="0"/>
              <a:t>Caterpillar (CAT)</a:t>
            </a:r>
          </a:p>
          <a:p>
            <a:pPr>
              <a:buFont typeface="Arial" pitchFamily="34" charset="0"/>
              <a:buNone/>
            </a:pPr>
            <a:r>
              <a:rPr lang="en-US" sz="1100" dirty="0"/>
              <a:t>Lockheed Martin (LMT)</a:t>
            </a:r>
          </a:p>
          <a:p>
            <a:pPr>
              <a:buFont typeface="Arial" pitchFamily="34" charset="0"/>
              <a:buNone/>
            </a:pPr>
            <a:endParaRPr lang="en-US" dirty="0"/>
          </a:p>
        </p:txBody>
      </p:sp>
      <p:grpSp>
        <p:nvGrpSpPr>
          <p:cNvPr id="13" name="Group 12"/>
          <p:cNvGrpSpPr/>
          <p:nvPr/>
        </p:nvGrpSpPr>
        <p:grpSpPr>
          <a:xfrm>
            <a:off x="5567502" y="3647819"/>
            <a:ext cx="2414147" cy="2575535"/>
            <a:chOff x="5638800" y="4038600"/>
            <a:chExt cx="3048000" cy="2133600"/>
          </a:xfrm>
        </p:grpSpPr>
        <p:sp>
          <p:nvSpPr>
            <p:cNvPr id="14" name="Rectangle 13"/>
            <p:cNvSpPr/>
            <p:nvPr/>
          </p:nvSpPr>
          <p:spPr>
            <a:xfrm>
              <a:off x="5638800" y="4038600"/>
              <a:ext cx="3048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038600"/>
              <a:ext cx="3048000" cy="445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Stocks to Watch</a:t>
              </a:r>
            </a:p>
          </p:txBody>
        </p:sp>
      </p:grpSp>
      <p:pic>
        <p:nvPicPr>
          <p:cNvPr id="2" name="Picture 1" descr="Screen Shot 2014-12-07 at 9.40.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44" y="3640683"/>
            <a:ext cx="3825556" cy="2494088"/>
          </a:xfrm>
          <a:prstGeom prst="rect">
            <a:avLst/>
          </a:prstGeom>
        </p:spPr>
      </p:pic>
      <p:sp>
        <p:nvSpPr>
          <p:cNvPr id="10" name="TextBox 9"/>
          <p:cNvSpPr txBox="1"/>
          <p:nvPr/>
        </p:nvSpPr>
        <p:spPr>
          <a:xfrm>
            <a:off x="1179444" y="6094678"/>
            <a:ext cx="2505814" cy="307777"/>
          </a:xfrm>
          <a:prstGeom prst="rect">
            <a:avLst/>
          </a:prstGeom>
          <a:noFill/>
        </p:spPr>
        <p:txBody>
          <a:bodyPr wrap="none" rtlCol="0">
            <a:spAutoFit/>
          </a:bodyPr>
          <a:lstStyle/>
          <a:p>
            <a:r>
              <a:rPr lang="en-US" dirty="0" smtClean="0"/>
              <a:t>Industrials Sector SPDR ETF</a:t>
            </a:r>
            <a:endParaRPr lang="en-US" dirty="0"/>
          </a:p>
        </p:txBody>
      </p:sp>
    </p:spTree>
    <p:extLst>
      <p:ext uri="{BB962C8B-B14F-4D97-AF65-F5344CB8AC3E}">
        <p14:creationId xmlns:p14="http://schemas.microsoft.com/office/powerpoint/2010/main" val="22124880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sz="2800" dirty="0" smtClean="0">
                <a:latin typeface="Georgia"/>
                <a:cs typeface="Georgia"/>
              </a:rPr>
              <a:t>Telecommunications</a:t>
            </a:r>
            <a:endParaRPr lang="en-US" sz="2800" dirty="0">
              <a:latin typeface="Georgia"/>
              <a:cs typeface="Georgia"/>
            </a:endParaRPr>
          </a:p>
        </p:txBody>
      </p:sp>
      <p:sp>
        <p:nvSpPr>
          <p:cNvPr id="9" name="Content Placeholder 8"/>
          <p:cNvSpPr>
            <a:spLocks noGrp="1"/>
          </p:cNvSpPr>
          <p:nvPr>
            <p:ph idx="1"/>
          </p:nvPr>
        </p:nvSpPr>
        <p:spPr>
          <a:xfrm>
            <a:off x="1489472" y="1426464"/>
            <a:ext cx="6113256" cy="2315830"/>
          </a:xfrm>
        </p:spPr>
        <p:txBody>
          <a:bodyPr>
            <a:normAutofit/>
          </a:bodyPr>
          <a:lstStyle/>
          <a:p>
            <a:pPr>
              <a:lnSpc>
                <a:spcPct val="100000"/>
              </a:lnSpc>
              <a:buNone/>
            </a:pPr>
            <a:r>
              <a:rPr lang="en-US" sz="1200" dirty="0">
                <a:latin typeface="Georgia"/>
                <a:cs typeface="Georgia"/>
              </a:rPr>
              <a:t>	The Telecommunication services sector contains companies that provide communications services primarily through  fixed-line, cellular, wireless, high bandwidth and/or fiber optic cable network. Integrated Telecommunications services have grown by almost 10% over the past year. However, Wireless telecommunications services have declined by 2.5%. </a:t>
            </a:r>
            <a:endParaRPr lang="en-US" sz="1200" dirty="0" smtClean="0">
              <a:latin typeface="Georgia"/>
              <a:cs typeface="Georgia"/>
            </a:endParaRPr>
          </a:p>
          <a:p>
            <a:pPr>
              <a:lnSpc>
                <a:spcPct val="100000"/>
              </a:lnSpc>
              <a:buNone/>
            </a:pPr>
            <a:r>
              <a:rPr lang="en-US" sz="1200" dirty="0">
                <a:latin typeface="Georgia"/>
                <a:cs typeface="Georgia"/>
              </a:rPr>
              <a:t>	</a:t>
            </a:r>
            <a:endParaRPr lang="en-US" sz="1200" dirty="0" smtClean="0">
              <a:latin typeface="Georgia"/>
              <a:cs typeface="Georgia"/>
            </a:endParaRPr>
          </a:p>
          <a:p>
            <a:pPr>
              <a:lnSpc>
                <a:spcPct val="100000"/>
              </a:lnSpc>
              <a:buNone/>
            </a:pPr>
            <a:r>
              <a:rPr lang="en-US" sz="1200" dirty="0">
                <a:latin typeface="Georgia"/>
                <a:cs typeface="Georgia"/>
              </a:rPr>
              <a:t>	</a:t>
            </a:r>
            <a:r>
              <a:rPr lang="en-US" sz="1200" dirty="0" smtClean="0">
                <a:latin typeface="Georgia"/>
                <a:cs typeface="Georgia"/>
              </a:rPr>
              <a:t>Overall </a:t>
            </a:r>
            <a:r>
              <a:rPr lang="en-US" sz="1200" dirty="0">
                <a:latin typeface="Georgia"/>
                <a:cs typeface="Georgia"/>
              </a:rPr>
              <a:t>the </a:t>
            </a:r>
            <a:r>
              <a:rPr lang="en-US" sz="1200" dirty="0" smtClean="0">
                <a:latin typeface="Georgia"/>
                <a:cs typeface="Georgia"/>
              </a:rPr>
              <a:t>sector has </a:t>
            </a:r>
            <a:r>
              <a:rPr lang="en-US" sz="1200" dirty="0">
                <a:latin typeface="Georgia"/>
                <a:cs typeface="Georgia"/>
              </a:rPr>
              <a:t>seen an increase of 5.26% in the past year. Large growth can be found in </a:t>
            </a:r>
            <a:r>
              <a:rPr lang="en-US" sz="1200" dirty="0" smtClean="0">
                <a:latin typeface="Georgia"/>
                <a:cs typeface="Georgia"/>
              </a:rPr>
              <a:t>companies who </a:t>
            </a:r>
            <a:r>
              <a:rPr lang="en-US" sz="1200" dirty="0">
                <a:latin typeface="Georgia"/>
                <a:cs typeface="Georgia"/>
              </a:rPr>
              <a:t>provide fast connection rates and provide better security for their customers.</a:t>
            </a:r>
            <a:endParaRPr lang="en-US" dirty="0" smtClean="0">
              <a:latin typeface="Georgia"/>
              <a:cs typeface="Georgia"/>
            </a:endParaRPr>
          </a:p>
          <a:p>
            <a:pPr>
              <a:buNone/>
            </a:pPr>
            <a:endParaRPr lang="en-US" dirty="0" smtClean="0"/>
          </a:p>
          <a:p>
            <a:pPr>
              <a:buNone/>
            </a:pPr>
            <a:endParaRPr lang="en-US" sz="1600" dirty="0"/>
          </a:p>
        </p:txBody>
      </p:sp>
      <p:sp>
        <p:nvSpPr>
          <p:cNvPr id="12" name="Content Placeholder 8"/>
          <p:cNvSpPr txBox="1">
            <a:spLocks/>
          </p:cNvSpPr>
          <p:nvPr/>
        </p:nvSpPr>
        <p:spPr>
          <a:xfrm>
            <a:off x="5864069" y="4259986"/>
            <a:ext cx="1628775" cy="12192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a:t>U.S. Cellular (USM)</a:t>
            </a:r>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sz="1600" dirty="0"/>
          </a:p>
        </p:txBody>
      </p:sp>
      <p:grpSp>
        <p:nvGrpSpPr>
          <p:cNvPr id="3" name="Group 2"/>
          <p:cNvGrpSpPr/>
          <p:nvPr/>
        </p:nvGrpSpPr>
        <p:grpSpPr>
          <a:xfrm>
            <a:off x="5754187" y="3573405"/>
            <a:ext cx="1848541" cy="2592362"/>
            <a:chOff x="5638800" y="4038600"/>
            <a:chExt cx="3048000" cy="2133600"/>
          </a:xfrm>
        </p:grpSpPr>
        <p:sp>
          <p:nvSpPr>
            <p:cNvPr id="7" name="Rectangle 6"/>
            <p:cNvSpPr/>
            <p:nvPr/>
          </p:nvSpPr>
          <p:spPr>
            <a:xfrm>
              <a:off x="5638800" y="4038600"/>
              <a:ext cx="30480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8800" y="4038600"/>
              <a:ext cx="3048000" cy="445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Stocks to Watch</a:t>
              </a:r>
            </a:p>
          </p:txBody>
        </p:sp>
      </p:grpSp>
      <p:pic>
        <p:nvPicPr>
          <p:cNvPr id="4" name="Picture 3" descr="Screen Shot 2014-12-08 at 12.42.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10" y="3392032"/>
            <a:ext cx="4282505" cy="2604846"/>
          </a:xfrm>
          <a:prstGeom prst="rect">
            <a:avLst/>
          </a:prstGeom>
        </p:spPr>
      </p:pic>
      <p:sp>
        <p:nvSpPr>
          <p:cNvPr id="10" name="TextBox 9"/>
          <p:cNvSpPr txBox="1"/>
          <p:nvPr/>
        </p:nvSpPr>
        <p:spPr>
          <a:xfrm>
            <a:off x="921010" y="6039678"/>
            <a:ext cx="3331361" cy="307777"/>
          </a:xfrm>
          <a:prstGeom prst="rect">
            <a:avLst/>
          </a:prstGeom>
          <a:noFill/>
        </p:spPr>
        <p:txBody>
          <a:bodyPr wrap="none" rtlCol="0">
            <a:spAutoFit/>
          </a:bodyPr>
          <a:lstStyle/>
          <a:p>
            <a:r>
              <a:rPr lang="en-US" dirty="0" smtClean="0"/>
              <a:t>Telecommunications Sector SPDR ETF</a:t>
            </a:r>
            <a:endParaRPr lang="en-US" dirty="0"/>
          </a:p>
        </p:txBody>
      </p:sp>
    </p:spTree>
    <p:extLst>
      <p:ext uri="{BB962C8B-B14F-4D97-AF65-F5344CB8AC3E}">
        <p14:creationId xmlns:p14="http://schemas.microsoft.com/office/powerpoint/2010/main" val="12377413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722312" y="2338386"/>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3200" b="1" i="0" u="none" strike="noStrike" cap="none" baseline="0">
                <a:solidFill>
                  <a:schemeClr val="dk1"/>
                </a:solidFill>
                <a:latin typeface="Georgia"/>
                <a:ea typeface="Georgia"/>
                <a:cs typeface="Georgia"/>
                <a:sym typeface="Georgia"/>
              </a:rPr>
              <a:t>PORTFOLIO STRATEGY &amp; COMPOSITION</a:t>
            </a:r>
          </a:p>
        </p:txBody>
      </p:sp>
      <p:sp>
        <p:nvSpPr>
          <p:cNvPr id="227" name="Shape 227"/>
          <p:cNvSpPr txBox="1">
            <a:spLocks noGrp="1"/>
          </p:cNvSpPr>
          <p:nvPr>
            <p:ph type="body" idx="1"/>
          </p:nvPr>
        </p:nvSpPr>
        <p:spPr>
          <a:xfrm>
            <a:off x="722312" y="838200"/>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baseline="0">
                <a:solidFill>
                  <a:srgbClr val="888888"/>
                </a:solidFill>
                <a:latin typeface="Georgia"/>
                <a:ea typeface="Georgia"/>
                <a:cs typeface="Georgia"/>
                <a:sym typeface="Georgia"/>
              </a:rPr>
              <a:t>Fall 2014</a:t>
            </a:r>
          </a:p>
        </p:txBody>
      </p:sp>
      <p:sp>
        <p:nvSpPr>
          <p:cNvPr id="228" name="Shape 228"/>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5" name="Slide Number Placeholder 17"/>
          <p:cNvSpPr txBox="1">
            <a:spLocks/>
          </p:cNvSpPr>
          <p:nvPr/>
        </p:nvSpPr>
        <p:spPr>
          <a:xfrm>
            <a:off x="8305800" y="6400801"/>
            <a:ext cx="609600" cy="471170"/>
          </a:xfrm>
          <a:prstGeom prst="rect">
            <a:avLst/>
          </a:prstGeom>
          <a:noFill/>
          <a:ln>
            <a:noFill/>
          </a:ln>
        </p:spPr>
        <p:txBody>
          <a:bodyPr vert="horz" lIns="91425" tIns="91425" rIns="91425" bIns="91425" rtlCol="0" anchor="ctr" anchorCtr="0">
            <a:noAutofit/>
          </a:bodyP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25</a:t>
            </a:fld>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panose="02040502050405020303" pitchFamily="18" charset="0"/>
              </a:rPr>
              <a:t>Growth Strategy Overview</a:t>
            </a:r>
            <a:endParaRPr lang="en-US" sz="2800" dirty="0">
              <a:latin typeface="Georgia" panose="02040502050405020303" pitchFamily="18" charset="0"/>
            </a:endParaRPr>
          </a:p>
        </p:txBody>
      </p:sp>
      <p:sp>
        <p:nvSpPr>
          <p:cNvPr id="9" name="Content Placeholder 8"/>
          <p:cNvSpPr>
            <a:spLocks noGrp="1"/>
          </p:cNvSpPr>
          <p:nvPr>
            <p:ph idx="1"/>
          </p:nvPr>
        </p:nvSpPr>
        <p:spPr>
          <a:xfrm>
            <a:off x="685800" y="2057401"/>
            <a:ext cx="3962400" cy="4343400"/>
          </a:xfrm>
        </p:spPr>
        <p:txBody>
          <a:bodyPr>
            <a:normAutofit/>
          </a:bodyPr>
          <a:lstStyle/>
          <a:p>
            <a:pPr>
              <a:buNone/>
            </a:pPr>
            <a:r>
              <a:rPr lang="en-US" sz="1400" b="1" u="sng" dirty="0" smtClean="0">
                <a:latin typeface="Georgia" panose="02040502050405020303" pitchFamily="18" charset="0"/>
              </a:rPr>
              <a:t>Buy Criteria</a:t>
            </a:r>
            <a:endParaRPr lang="en-US" sz="1400" b="1" u="sng" dirty="0">
              <a:latin typeface="Georgia" panose="02040502050405020303" pitchFamily="18" charset="0"/>
            </a:endParaRPr>
          </a:p>
          <a:p>
            <a:pPr>
              <a:buNone/>
            </a:pPr>
            <a:r>
              <a:rPr lang="en-US" altLang="en-US" sz="1100" dirty="0" smtClean="0">
                <a:latin typeface="Georgia" panose="02040502050405020303" pitchFamily="18" charset="0"/>
              </a:rPr>
              <a:t>- Conservative </a:t>
            </a:r>
            <a:r>
              <a:rPr lang="en-US" altLang="en-US" sz="1100" dirty="0">
                <a:latin typeface="Georgia" panose="02040502050405020303" pitchFamily="18" charset="0"/>
              </a:rPr>
              <a:t>Mentality – Expect to perform better </a:t>
            </a:r>
            <a:r>
              <a:rPr lang="en-US" altLang="en-US" sz="1100" dirty="0" smtClean="0">
                <a:latin typeface="Georgia" panose="02040502050405020303" pitchFamily="18" charset="0"/>
              </a:rPr>
              <a:t>than Industry</a:t>
            </a:r>
          </a:p>
          <a:p>
            <a:pPr>
              <a:buNone/>
            </a:pPr>
            <a:r>
              <a:rPr lang="en-US" altLang="en-US" sz="1100" dirty="0" smtClean="0">
                <a:latin typeface="Georgia" panose="02040502050405020303" pitchFamily="18" charset="0"/>
              </a:rPr>
              <a:t>- Revenue </a:t>
            </a:r>
            <a:r>
              <a:rPr lang="en-US" altLang="en-US" sz="1100" dirty="0">
                <a:latin typeface="Georgia" panose="02040502050405020303" pitchFamily="18" charset="0"/>
              </a:rPr>
              <a:t>growth ≈&gt; industry average and forecasted </a:t>
            </a:r>
            <a:r>
              <a:rPr lang="en-US" altLang="en-US" sz="1100" dirty="0" smtClean="0">
                <a:latin typeface="Georgia" panose="02040502050405020303" pitchFamily="18" charset="0"/>
              </a:rPr>
              <a:t>to Continue</a:t>
            </a:r>
          </a:p>
          <a:p>
            <a:pPr>
              <a:buNone/>
            </a:pPr>
            <a:r>
              <a:rPr lang="en-US" altLang="en-US" sz="1100" dirty="0" smtClean="0">
                <a:latin typeface="Georgia" panose="02040502050405020303" pitchFamily="18" charset="0"/>
              </a:rPr>
              <a:t>- Strong </a:t>
            </a:r>
            <a:r>
              <a:rPr lang="en-US" altLang="en-US" sz="1100" dirty="0">
                <a:latin typeface="Georgia" panose="02040502050405020303" pitchFamily="18" charset="0"/>
              </a:rPr>
              <a:t>Earnings ~ 5 years of </a:t>
            </a:r>
            <a:r>
              <a:rPr lang="en-US" altLang="en-US" sz="1100" dirty="0" smtClean="0">
                <a:latin typeface="Georgia" panose="02040502050405020303" pitchFamily="18" charset="0"/>
              </a:rPr>
              <a:t>CAGR</a:t>
            </a:r>
          </a:p>
          <a:p>
            <a:pPr>
              <a:buNone/>
            </a:pPr>
            <a:r>
              <a:rPr lang="en-US" altLang="en-US" sz="1100" dirty="0" smtClean="0">
                <a:latin typeface="Georgia" panose="02040502050405020303" pitchFamily="18" charset="0"/>
              </a:rPr>
              <a:t>- ROE </a:t>
            </a:r>
            <a:r>
              <a:rPr lang="en-US" altLang="en-US" sz="1100" dirty="0">
                <a:latin typeface="Georgia" panose="02040502050405020303" pitchFamily="18" charset="0"/>
              </a:rPr>
              <a:t>≈ ≥ 15% and &gt; Industry </a:t>
            </a:r>
            <a:r>
              <a:rPr lang="en-US" altLang="en-US" sz="1100" dirty="0" smtClean="0">
                <a:latin typeface="Georgia" panose="02040502050405020303" pitchFamily="18" charset="0"/>
              </a:rPr>
              <a:t>Average</a:t>
            </a:r>
          </a:p>
          <a:p>
            <a:pPr>
              <a:buNone/>
            </a:pPr>
            <a:r>
              <a:rPr lang="en-US" altLang="en-US" sz="1100" dirty="0" smtClean="0">
                <a:latin typeface="Georgia" panose="02040502050405020303" pitchFamily="18" charset="0"/>
              </a:rPr>
              <a:t>- PEG </a:t>
            </a:r>
            <a:r>
              <a:rPr lang="en-US" altLang="en-US" sz="1100" dirty="0">
                <a:latin typeface="Georgia" panose="02040502050405020303" pitchFamily="18" charset="0"/>
              </a:rPr>
              <a:t>≈ ≤ 1.2 and &lt; Industry </a:t>
            </a:r>
            <a:r>
              <a:rPr lang="en-US" altLang="en-US" sz="1100" dirty="0" smtClean="0">
                <a:latin typeface="Georgia" panose="02040502050405020303" pitchFamily="18" charset="0"/>
              </a:rPr>
              <a:t>Average</a:t>
            </a:r>
          </a:p>
          <a:p>
            <a:pPr>
              <a:buNone/>
            </a:pPr>
            <a:r>
              <a:rPr lang="en-US" altLang="en-US" sz="1100" dirty="0" smtClean="0">
                <a:latin typeface="Georgia" panose="02040502050405020303" pitchFamily="18" charset="0"/>
              </a:rPr>
              <a:t>- Debt </a:t>
            </a:r>
            <a:r>
              <a:rPr lang="en-US" altLang="en-US" sz="1100" dirty="0">
                <a:latin typeface="Georgia" panose="02040502050405020303" pitchFamily="18" charset="0"/>
              </a:rPr>
              <a:t>/ Equity &lt; 1.5 (or Acceptable Interest Coverage Ratio </a:t>
            </a:r>
            <a:r>
              <a:rPr lang="en-US" altLang="en-US" sz="1100" dirty="0" smtClean="0">
                <a:latin typeface="Georgia" panose="02040502050405020303" pitchFamily="18" charset="0"/>
              </a:rPr>
              <a:t>when </a:t>
            </a:r>
            <a:r>
              <a:rPr lang="en-US" altLang="en-US" sz="1100" dirty="0">
                <a:latin typeface="Georgia" panose="02040502050405020303" pitchFamily="18" charset="0"/>
              </a:rPr>
              <a:t>D/E &gt;1.0)</a:t>
            </a:r>
          </a:p>
          <a:p>
            <a:pPr>
              <a:buNone/>
            </a:pPr>
            <a:endParaRPr lang="en-US" dirty="0" smtClean="0"/>
          </a:p>
          <a:p>
            <a:pPr>
              <a:buNone/>
            </a:pPr>
            <a:endParaRPr lang="en-US" sz="1600" dirty="0" smtClean="0"/>
          </a:p>
          <a:p>
            <a:pPr>
              <a:buNone/>
            </a:pPr>
            <a:endParaRPr lang="en-US" sz="1600" dirty="0"/>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26</a:t>
            </a:fld>
            <a:endParaRPr lang="en-US" dirty="0"/>
          </a:p>
        </p:txBody>
      </p:sp>
      <p:sp>
        <p:nvSpPr>
          <p:cNvPr id="5" name="Content Placeholder 8"/>
          <p:cNvSpPr txBox="1">
            <a:spLocks/>
          </p:cNvSpPr>
          <p:nvPr/>
        </p:nvSpPr>
        <p:spPr>
          <a:xfrm>
            <a:off x="4876800" y="2057400"/>
            <a:ext cx="3962400" cy="43434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panose="02040502050405020303" pitchFamily="18" charset="0"/>
              </a:rPr>
              <a:t>Sell Criteria</a:t>
            </a:r>
          </a:p>
          <a:p>
            <a:pPr marL="0" indent="0">
              <a:lnSpc>
                <a:spcPct val="120000"/>
              </a:lnSpc>
              <a:spcBef>
                <a:spcPts val="228"/>
              </a:spcBef>
              <a:buNone/>
            </a:pPr>
            <a:r>
              <a:rPr lang="en-US" altLang="en-US" sz="1100" dirty="0" smtClean="0">
                <a:latin typeface="Georgia" panose="02040502050405020303" pitchFamily="18" charset="0"/>
              </a:rPr>
              <a:t>Re-evaluate positions when: </a:t>
            </a:r>
          </a:p>
          <a:p>
            <a:pPr marL="396875" lvl="1" indent="0">
              <a:lnSpc>
                <a:spcPct val="120000"/>
              </a:lnSpc>
              <a:spcBef>
                <a:spcPts val="228"/>
              </a:spcBef>
              <a:buNone/>
            </a:pPr>
            <a:r>
              <a:rPr lang="en-US" altLang="en-US" sz="1100" dirty="0" smtClean="0">
                <a:latin typeface="Georgia" panose="02040502050405020303" pitchFamily="18" charset="0"/>
              </a:rPr>
              <a:t>- The price reaches 10% below target price</a:t>
            </a:r>
          </a:p>
          <a:p>
            <a:pPr marL="396875" lvl="1" indent="0">
              <a:lnSpc>
                <a:spcPct val="120000"/>
              </a:lnSpc>
              <a:spcBef>
                <a:spcPts val="228"/>
              </a:spcBef>
              <a:buNone/>
            </a:pPr>
            <a:r>
              <a:rPr lang="en-US" altLang="en-US" sz="1100" dirty="0" smtClean="0">
                <a:latin typeface="Georgia" panose="02040502050405020303" pitchFamily="18" charset="0"/>
              </a:rPr>
              <a:t>- The price is 20% above purchase price.</a:t>
            </a:r>
          </a:p>
          <a:p>
            <a:pPr marL="0" indent="0">
              <a:lnSpc>
                <a:spcPct val="120000"/>
              </a:lnSpc>
              <a:spcBef>
                <a:spcPts val="228"/>
              </a:spcBef>
              <a:buNone/>
            </a:pPr>
            <a:endParaRPr lang="en-US" altLang="en-US" sz="1100" dirty="0" smtClean="0">
              <a:latin typeface="Georgia" panose="02040502050405020303" pitchFamily="18" charset="0"/>
            </a:endParaRPr>
          </a:p>
          <a:p>
            <a:pPr marL="0" indent="0">
              <a:lnSpc>
                <a:spcPct val="120000"/>
              </a:lnSpc>
              <a:spcBef>
                <a:spcPts val="228"/>
              </a:spcBef>
              <a:buNone/>
            </a:pPr>
            <a:r>
              <a:rPr lang="en-US" altLang="en-US" sz="1100" dirty="0" smtClean="0">
                <a:latin typeface="Georgia" panose="02040502050405020303" pitchFamily="18" charset="0"/>
              </a:rPr>
              <a:t>Evaluate Sell under following: </a:t>
            </a:r>
          </a:p>
          <a:p>
            <a:pPr marL="396875" lvl="1" indent="0">
              <a:lnSpc>
                <a:spcPct val="120000"/>
              </a:lnSpc>
              <a:spcBef>
                <a:spcPts val="228"/>
              </a:spcBef>
              <a:buNone/>
            </a:pPr>
            <a:r>
              <a:rPr lang="en-US" altLang="en-US" sz="1100" dirty="0" smtClean="0">
                <a:latin typeface="Georgia" panose="02040502050405020303" pitchFamily="18" charset="0"/>
              </a:rPr>
              <a:t>- Company loses its leadership position</a:t>
            </a:r>
          </a:p>
          <a:p>
            <a:pPr marL="396875" lvl="1" indent="0">
              <a:lnSpc>
                <a:spcPct val="120000"/>
              </a:lnSpc>
              <a:spcBef>
                <a:spcPts val="228"/>
              </a:spcBef>
              <a:buNone/>
            </a:pPr>
            <a:r>
              <a:rPr lang="en-US" altLang="en-US" sz="1100" dirty="0" smtClean="0">
                <a:latin typeface="Georgia" panose="02040502050405020303" pitchFamily="18" charset="0"/>
              </a:rPr>
              <a:t>- Company business fundamentals </a:t>
            </a:r>
          </a:p>
          <a:p>
            <a:pPr marL="396875" lvl="1" indent="0">
              <a:lnSpc>
                <a:spcPct val="120000"/>
              </a:lnSpc>
              <a:spcBef>
                <a:spcPts val="228"/>
              </a:spcBef>
              <a:buNone/>
            </a:pPr>
            <a:r>
              <a:rPr lang="en-US" altLang="en-US" sz="1100" dirty="0" smtClean="0">
                <a:latin typeface="Georgia" panose="02040502050405020303" pitchFamily="18" charset="0"/>
              </a:rPr>
              <a:t>   deteriorate. </a:t>
            </a:r>
          </a:p>
          <a:p>
            <a:pPr marL="396875" lvl="1" indent="0">
              <a:lnSpc>
                <a:spcPct val="120000"/>
              </a:lnSpc>
              <a:spcBef>
                <a:spcPts val="228"/>
              </a:spcBef>
              <a:buNone/>
            </a:pPr>
            <a:r>
              <a:rPr lang="en-US" altLang="en-US" sz="1100" i="1" dirty="0" smtClean="0">
                <a:latin typeface="Georgia" panose="02040502050405020303" pitchFamily="18" charset="0"/>
              </a:rPr>
              <a:t>- Slowing unit volume, revenue decline, etc.</a:t>
            </a:r>
            <a:r>
              <a:rPr lang="en-US" altLang="en-US" sz="1100" dirty="0" smtClean="0">
                <a:latin typeface="Georgia" panose="02040502050405020303" pitchFamily="18" charset="0"/>
              </a:rPr>
              <a:t> </a:t>
            </a:r>
          </a:p>
          <a:p>
            <a:pPr marL="396875" lvl="1" indent="0">
              <a:lnSpc>
                <a:spcPct val="120000"/>
              </a:lnSpc>
              <a:spcBef>
                <a:spcPts val="228"/>
              </a:spcBef>
              <a:buNone/>
            </a:pPr>
            <a:r>
              <a:rPr lang="en-US" altLang="en-US" sz="1100" dirty="0" smtClean="0">
                <a:latin typeface="Georgia" panose="02040502050405020303" pitchFamily="18" charset="0"/>
              </a:rPr>
              <a:t>- Superior investment alternatives are     </a:t>
            </a:r>
            <a:br>
              <a:rPr lang="en-US" altLang="en-US" sz="1100" dirty="0" smtClean="0">
                <a:latin typeface="Georgia" panose="02040502050405020303" pitchFamily="18" charset="0"/>
              </a:rPr>
            </a:br>
            <a:r>
              <a:rPr lang="en-US" altLang="en-US" sz="1100" dirty="0" smtClean="0">
                <a:latin typeface="Georgia" panose="02040502050405020303" pitchFamily="18" charset="0"/>
              </a:rPr>
              <a:t>   identified. </a:t>
            </a:r>
          </a:p>
          <a:p>
            <a:pPr>
              <a:buFont typeface="Arial" pitchFamily="34" charset="0"/>
              <a:buNone/>
            </a:pPr>
            <a:endParaRPr lang="en-US" sz="1600" dirty="0" smtClean="0">
              <a:latin typeface="Georgia"/>
            </a:endParaRPr>
          </a:p>
          <a:p>
            <a:pPr>
              <a:buFont typeface="Arial" pitchFamily="34" charset="0"/>
              <a:buNone/>
            </a:pPr>
            <a:endParaRPr lang="en-US" sz="1600" dirty="0">
              <a:latin typeface="Georgia"/>
            </a:endParaRPr>
          </a:p>
        </p:txBody>
      </p:sp>
      <p:sp>
        <p:nvSpPr>
          <p:cNvPr id="6" name="Text Placeholder 13"/>
          <p:cNvSpPr txBox="1">
            <a:spLocks/>
          </p:cNvSpPr>
          <p:nvPr/>
        </p:nvSpPr>
        <p:spPr>
          <a:xfrm>
            <a:off x="685800" y="1495425"/>
            <a:ext cx="7467600" cy="409575"/>
          </a:xfrm>
          <a:prstGeom prst="rect">
            <a:avLst/>
          </a:prstGeom>
        </p:spPr>
        <p:txBody>
          <a:bodyPr>
            <a:noAutofit/>
          </a:bodyPr>
          <a:lstStyle/>
          <a:p>
            <a:pPr marL="342900" lvl="0" indent="-342900">
              <a:spcBef>
                <a:spcPct val="20000"/>
              </a:spcBef>
              <a:defRPr/>
            </a:pPr>
            <a:r>
              <a:rPr lang="en-US" altLang="en-US" sz="1400" b="1" dirty="0" smtClean="0">
                <a:latin typeface="Georgia" panose="02040502050405020303" pitchFamily="18" charset="0"/>
                <a:ea typeface="Georgia"/>
                <a:cs typeface="Georgia"/>
              </a:rPr>
              <a:t>To </a:t>
            </a:r>
            <a:r>
              <a:rPr lang="en-US" altLang="en-US" sz="1400" b="1" dirty="0">
                <a:latin typeface="Georgia" panose="02040502050405020303" pitchFamily="18" charset="0"/>
                <a:ea typeface="Georgia"/>
                <a:cs typeface="Georgia"/>
              </a:rPr>
              <a:t>find stocks </a:t>
            </a:r>
            <a:r>
              <a:rPr lang="en-US" altLang="en-US" sz="1400" b="1" dirty="0" smtClean="0">
                <a:latin typeface="Georgia" panose="02040502050405020303" pitchFamily="18" charset="0"/>
                <a:ea typeface="Georgia"/>
                <a:cs typeface="Georgia"/>
              </a:rPr>
              <a:t>expected to grow faster than their industry peers </a:t>
            </a:r>
            <a:endParaRPr kumimoji="0" lang="en-US" sz="1400" b="1" i="0" u="none" strike="noStrike" kern="1200" cap="all" spc="0" normalizeH="0" baseline="0" noProof="0" dirty="0">
              <a:ln>
                <a:noFill/>
              </a:ln>
              <a:solidFill>
                <a:srgbClr val="FF0000"/>
              </a:solidFill>
              <a:effectLst/>
              <a:uLnTx/>
              <a:uFillTx/>
              <a:latin typeface="Georgia" panose="02040502050405020303" pitchFamily="18" charset="0"/>
              <a:ea typeface="Georgia"/>
              <a:cs typeface="Georgia"/>
            </a:endParaRPr>
          </a:p>
        </p:txBody>
      </p:sp>
    </p:spTree>
    <p:extLst>
      <p:ext uri="{BB962C8B-B14F-4D97-AF65-F5344CB8AC3E}">
        <p14:creationId xmlns:p14="http://schemas.microsoft.com/office/powerpoint/2010/main" val="38252789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panose="02040502050405020303" pitchFamily="18" charset="0"/>
              </a:rPr>
              <a:t>Growth Strategy Overview</a:t>
            </a:r>
            <a:endParaRPr lang="en-US" sz="2800" dirty="0">
              <a:latin typeface="Georgia" panose="02040502050405020303" pitchFamily="18" charset="0"/>
            </a:endParaRPr>
          </a:p>
        </p:txBody>
      </p:sp>
      <p:sp>
        <p:nvSpPr>
          <p:cNvPr id="9" name="Content Placeholder 8"/>
          <p:cNvSpPr>
            <a:spLocks noGrp="1"/>
          </p:cNvSpPr>
          <p:nvPr>
            <p:ph idx="1"/>
          </p:nvPr>
        </p:nvSpPr>
        <p:spPr>
          <a:xfrm>
            <a:off x="685800" y="1768387"/>
            <a:ext cx="7924800" cy="4251413"/>
          </a:xfrm>
        </p:spPr>
        <p:txBody>
          <a:bodyPr>
            <a:normAutofit/>
          </a:bodyPr>
          <a:lstStyle/>
          <a:p>
            <a:pPr>
              <a:buNone/>
            </a:pPr>
            <a:r>
              <a:rPr lang="en-US" sz="1200" b="1" u="sng" dirty="0" smtClean="0">
                <a:latin typeface="Georgia" panose="02040502050405020303" pitchFamily="18" charset="0"/>
              </a:rPr>
              <a:t>Stop Loss Criteria</a:t>
            </a:r>
            <a:br>
              <a:rPr lang="en-US" sz="1200" b="1" u="sng" dirty="0" smtClean="0">
                <a:latin typeface="Georgia" panose="02040502050405020303" pitchFamily="18" charset="0"/>
              </a:rPr>
            </a:br>
            <a:endParaRPr lang="en-US" altLang="en-US" sz="1200" dirty="0">
              <a:latin typeface="Georgia" panose="02040502050405020303" pitchFamily="18" charset="0"/>
            </a:endParaRPr>
          </a:p>
          <a:p>
            <a:pPr marL="0" indent="0">
              <a:lnSpc>
                <a:spcPct val="100000"/>
              </a:lnSpc>
              <a:spcBef>
                <a:spcPts val="228"/>
              </a:spcBef>
              <a:buNone/>
            </a:pPr>
            <a:r>
              <a:rPr lang="en-US" altLang="en-US" sz="1200" dirty="0" smtClean="0">
                <a:latin typeface="Georgia" panose="02040502050405020303" pitchFamily="18" charset="0"/>
              </a:rPr>
              <a:t>- Establish </a:t>
            </a:r>
            <a:r>
              <a:rPr lang="en-US" altLang="en-US" sz="1200" dirty="0">
                <a:latin typeface="Georgia" panose="02040502050405020303" pitchFamily="18" charset="0"/>
              </a:rPr>
              <a:t>at 80% of Purchase Price</a:t>
            </a:r>
          </a:p>
          <a:p>
            <a:pPr marL="0" indent="0">
              <a:lnSpc>
                <a:spcPct val="100000"/>
              </a:lnSpc>
              <a:spcBef>
                <a:spcPts val="228"/>
              </a:spcBef>
              <a:buNone/>
            </a:pPr>
            <a:r>
              <a:rPr lang="en-US" altLang="en-US" sz="1200" dirty="0" smtClean="0">
                <a:latin typeface="Georgia" panose="02040502050405020303" pitchFamily="18" charset="0"/>
              </a:rPr>
              <a:t>- Evaluate </a:t>
            </a:r>
            <a:r>
              <a:rPr lang="en-US" altLang="en-US" sz="1200" dirty="0">
                <a:latin typeface="Georgia" panose="02040502050405020303" pitchFamily="18" charset="0"/>
              </a:rPr>
              <a:t>as information and stock price changes</a:t>
            </a:r>
          </a:p>
          <a:p>
            <a:pPr marL="0" indent="0">
              <a:lnSpc>
                <a:spcPct val="100000"/>
              </a:lnSpc>
              <a:spcBef>
                <a:spcPts val="228"/>
              </a:spcBef>
              <a:buNone/>
            </a:pPr>
            <a:r>
              <a:rPr lang="en-US" altLang="en-US" sz="1200" dirty="0" smtClean="0">
                <a:latin typeface="Georgia" panose="02040502050405020303" pitchFamily="18" charset="0"/>
              </a:rPr>
              <a:t>- If </a:t>
            </a:r>
            <a:r>
              <a:rPr lang="en-US" altLang="en-US" sz="1200" dirty="0">
                <a:latin typeface="Georgia" panose="02040502050405020303" pitchFamily="18" charset="0"/>
              </a:rPr>
              <a:t>stock appreciates – move stop loss up accordingly (consider trailing / crawling stop) </a:t>
            </a:r>
          </a:p>
          <a:p>
            <a:pPr marL="0" indent="0">
              <a:lnSpc>
                <a:spcPct val="100000"/>
              </a:lnSpc>
              <a:spcBef>
                <a:spcPts val="228"/>
              </a:spcBef>
              <a:buNone/>
            </a:pPr>
            <a:r>
              <a:rPr lang="en-US" altLang="en-US" sz="1200" dirty="0" smtClean="0">
                <a:latin typeface="Georgia" panose="02040502050405020303" pitchFamily="18" charset="0"/>
              </a:rPr>
              <a:t>- If </a:t>
            </a:r>
            <a:r>
              <a:rPr lang="en-US" altLang="en-US" sz="1200" dirty="0">
                <a:latin typeface="Georgia" panose="02040502050405020303" pitchFamily="18" charset="0"/>
              </a:rPr>
              <a:t>company business fundamentals deteriorate – raise stop loss or sell per sell criteria</a:t>
            </a:r>
          </a:p>
          <a:p>
            <a:pPr marL="0" indent="0">
              <a:lnSpc>
                <a:spcPct val="100000"/>
              </a:lnSpc>
              <a:spcBef>
                <a:spcPts val="228"/>
              </a:spcBef>
              <a:buNone/>
            </a:pPr>
            <a:r>
              <a:rPr lang="en-US" altLang="en-US" sz="1200" i="1" dirty="0" smtClean="0">
                <a:latin typeface="Georgia" panose="02040502050405020303" pitchFamily="18" charset="0"/>
              </a:rPr>
              <a:t>- </a:t>
            </a:r>
            <a:r>
              <a:rPr lang="en-US" altLang="en-US" sz="1200" dirty="0" smtClean="0">
                <a:latin typeface="Georgia" panose="02040502050405020303" pitchFamily="18" charset="0"/>
              </a:rPr>
              <a:t>Earnings </a:t>
            </a:r>
            <a:r>
              <a:rPr lang="en-US" altLang="en-US" sz="1200" dirty="0">
                <a:latin typeface="Georgia" panose="02040502050405020303" pitchFamily="18" charset="0"/>
              </a:rPr>
              <a:t>miss, lower guidance, slowing revenue growth etc.</a:t>
            </a:r>
          </a:p>
          <a:p>
            <a:pPr>
              <a:buNone/>
            </a:pPr>
            <a:endParaRPr lang="en-US" sz="1200" dirty="0" smtClean="0">
              <a:latin typeface="Georgia" panose="02040502050405020303" pitchFamily="18" charset="0"/>
            </a:endParaRPr>
          </a:p>
          <a:p>
            <a:pPr>
              <a:buNone/>
            </a:pPr>
            <a:r>
              <a:rPr lang="en-US" sz="1200" b="1" u="sng" dirty="0" smtClean="0">
                <a:latin typeface="Georgia" panose="02040502050405020303" pitchFamily="18" charset="0"/>
              </a:rPr>
              <a:t>Position Changes</a:t>
            </a:r>
          </a:p>
          <a:p>
            <a:pPr>
              <a:buNone/>
            </a:pPr>
            <a:r>
              <a:rPr lang="en-US" sz="1200" dirty="0" smtClean="0">
                <a:solidFill>
                  <a:srgbClr val="000000"/>
                </a:solidFill>
                <a:latin typeface="Georgia" panose="02040502050405020303" pitchFamily="18" charset="0"/>
              </a:rPr>
              <a:t>Priceline</a:t>
            </a:r>
          </a:p>
          <a:p>
            <a:pPr>
              <a:buNone/>
            </a:pPr>
            <a:r>
              <a:rPr lang="en-US" sz="1200" dirty="0" smtClean="0">
                <a:solidFill>
                  <a:srgbClr val="000000"/>
                </a:solidFill>
                <a:latin typeface="Georgia" panose="02040502050405020303" pitchFamily="18" charset="0"/>
              </a:rPr>
              <a:t>Southwest Airlines</a:t>
            </a:r>
          </a:p>
          <a:p>
            <a:pPr>
              <a:buNone/>
            </a:pPr>
            <a:r>
              <a:rPr lang="en-US" sz="1200" dirty="0" smtClean="0">
                <a:solidFill>
                  <a:srgbClr val="000000"/>
                </a:solidFill>
                <a:latin typeface="Georgia" panose="02040502050405020303" pitchFamily="18" charset="0"/>
              </a:rPr>
              <a:t>EOG Resources</a:t>
            </a:r>
          </a:p>
          <a:p>
            <a:pPr>
              <a:buNone/>
            </a:pPr>
            <a:r>
              <a:rPr lang="en-US" sz="1200" dirty="0">
                <a:latin typeface="Georgia" panose="02040502050405020303" pitchFamily="18" charset="0"/>
              </a:rPr>
              <a:t>Schlumberger</a:t>
            </a:r>
            <a:endParaRPr lang="en-US" sz="1200" dirty="0" smtClean="0">
              <a:solidFill>
                <a:srgbClr val="000000"/>
              </a:solidFill>
              <a:latin typeface="Georgia" panose="02040502050405020303" pitchFamily="18" charset="0"/>
            </a:endParaRPr>
          </a:p>
          <a:p>
            <a:pPr>
              <a:buNone/>
            </a:pPr>
            <a:r>
              <a:rPr lang="en-US" sz="1200" dirty="0" err="1" smtClean="0">
                <a:solidFill>
                  <a:srgbClr val="000000"/>
                </a:solidFill>
                <a:latin typeface="Georgia" panose="02040502050405020303" pitchFamily="18" charset="0"/>
              </a:rPr>
              <a:t>AmTrust</a:t>
            </a:r>
            <a:r>
              <a:rPr lang="en-US" sz="1200" dirty="0" smtClean="0">
                <a:solidFill>
                  <a:srgbClr val="000000"/>
                </a:solidFill>
                <a:latin typeface="Georgia" panose="02040502050405020303" pitchFamily="18" charset="0"/>
              </a:rPr>
              <a:t> Financial Services</a:t>
            </a:r>
          </a:p>
          <a:p>
            <a:pPr>
              <a:buNone/>
            </a:pPr>
            <a:r>
              <a:rPr lang="en-US" sz="1200" dirty="0" smtClean="0">
                <a:solidFill>
                  <a:srgbClr val="000000"/>
                </a:solidFill>
                <a:latin typeface="Georgia" panose="02040502050405020303" pitchFamily="18" charset="0"/>
              </a:rPr>
              <a:t>Facebook</a:t>
            </a:r>
          </a:p>
          <a:p>
            <a:pPr>
              <a:buNone/>
            </a:pPr>
            <a:r>
              <a:rPr lang="en-US" sz="1200" dirty="0" err="1" smtClean="0">
                <a:solidFill>
                  <a:srgbClr val="000000"/>
                </a:solidFill>
                <a:latin typeface="Georgia" panose="02040502050405020303" pitchFamily="18" charset="0"/>
              </a:rPr>
              <a:t>Methode</a:t>
            </a:r>
            <a:r>
              <a:rPr lang="en-US" sz="1200" dirty="0" smtClean="0">
                <a:solidFill>
                  <a:srgbClr val="000000"/>
                </a:solidFill>
                <a:latin typeface="Georgia" panose="02040502050405020303" pitchFamily="18" charset="0"/>
              </a:rPr>
              <a:t> Electronics</a:t>
            </a:r>
            <a:endParaRPr lang="en-US" sz="1200" dirty="0">
              <a:solidFill>
                <a:srgbClr val="000000"/>
              </a:solidFill>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27</a:t>
            </a:fld>
            <a:endParaRPr lang="en-US" dirty="0"/>
          </a:p>
        </p:txBody>
      </p:sp>
    </p:spTree>
    <p:extLst>
      <p:ext uri="{BB962C8B-B14F-4D97-AF65-F5344CB8AC3E}">
        <p14:creationId xmlns:p14="http://schemas.microsoft.com/office/powerpoint/2010/main" val="18952929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62400"/>
            <a:ext cx="4876800" cy="2291834"/>
          </a:xfrm>
        </p:spPr>
        <p:txBody>
          <a:bodyPr>
            <a:normAutofit/>
          </a:bodyPr>
          <a:lstStyle/>
          <a:p>
            <a:pPr>
              <a:buNone/>
            </a:pPr>
            <a:r>
              <a:rPr lang="en-US" sz="1200" b="1" u="sng" dirty="0" smtClean="0">
                <a:latin typeface="Georgia" panose="02040502050405020303" pitchFamily="18" charset="0"/>
              </a:rPr>
              <a:t>Position Change</a:t>
            </a:r>
          </a:p>
          <a:p>
            <a:pPr>
              <a:buNone/>
            </a:pPr>
            <a:r>
              <a:rPr lang="en-US" sz="1200" dirty="0" smtClean="0">
                <a:latin typeface="Georgia" panose="02040502050405020303" pitchFamily="18" charset="0"/>
              </a:rPr>
              <a:t>Purchase 14 </a:t>
            </a:r>
            <a:r>
              <a:rPr lang="en-US" sz="1200" dirty="0">
                <a:latin typeface="Georgia" panose="02040502050405020303" pitchFamily="18" charset="0"/>
              </a:rPr>
              <a:t>shares (</a:t>
            </a:r>
            <a:r>
              <a:rPr lang="en-US" sz="1200" dirty="0" smtClean="0">
                <a:latin typeface="Georgia" panose="02040502050405020303" pitchFamily="18" charset="0"/>
              </a:rPr>
              <a:t>$16416.4)</a:t>
            </a:r>
            <a:endParaRPr lang="en-US" sz="1200" dirty="0">
              <a:latin typeface="Georgia" panose="02040502050405020303" pitchFamily="18" charset="0"/>
            </a:endParaRPr>
          </a:p>
          <a:p>
            <a:pPr marL="0">
              <a:buNone/>
            </a:pPr>
            <a:endParaRPr lang="en-US" sz="1200" dirty="0" smtClean="0">
              <a:solidFill>
                <a:srgbClr val="000000"/>
              </a:solidFill>
              <a:latin typeface="Georgia" panose="02040502050405020303" pitchFamily="18" charset="0"/>
            </a:endParaRPr>
          </a:p>
          <a:p>
            <a:pPr marL="0">
              <a:buNone/>
            </a:pPr>
            <a:r>
              <a:rPr lang="en-US" sz="1200" dirty="0" smtClean="0">
                <a:solidFill>
                  <a:srgbClr val="000000"/>
                </a:solidFill>
                <a:latin typeface="Georgia" panose="02040502050405020303" pitchFamily="18" charset="0"/>
              </a:rPr>
              <a:t>PCLN was bought due to an expected increase in average salaries, which would result in an increase in discretionary spending.</a:t>
            </a:r>
            <a:endParaRPr lang="en-US" sz="1200" dirty="0">
              <a:solidFill>
                <a:srgbClr val="000000"/>
              </a:solidFill>
              <a:latin typeface="Georgia" panose="02040502050405020303" pitchFamily="18" charset="0"/>
            </a:endParaRPr>
          </a:p>
          <a:p>
            <a:pPr>
              <a:buNone/>
            </a:pPr>
            <a:endParaRPr lang="en-US" sz="1100" dirty="0"/>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28</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Growth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 4</a:t>
            </a:r>
            <a:r>
              <a:rPr kumimoji="0" lang="en-US" sz="800" b="0" i="0" u="none" strike="noStrike" kern="1200" cap="none" spc="0" normalizeH="0" baseline="0" noProof="0" dirty="0" smtClean="0">
                <a:ln>
                  <a:noFill/>
                </a:ln>
                <a:effectLst/>
                <a:uLnTx/>
                <a:uFillTx/>
                <a:latin typeface="Georgia"/>
                <a:ea typeface="Georgia"/>
                <a:cs typeface="Georgia"/>
              </a:rPr>
              <a:t>,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cap="all" dirty="0" smtClean="0">
                <a:latin typeface="Georgia"/>
                <a:ea typeface="Georgia"/>
                <a:cs typeface="Georgia"/>
              </a:rPr>
              <a:t>Priceline</a:t>
            </a:r>
            <a:r>
              <a:rPr kumimoji="0" lang="en-US" sz="1400" b="1" i="0" u="none" strike="noStrike" kern="1200" cap="all" spc="0" normalizeH="0" baseline="0" noProof="0" dirty="0" smtClean="0">
                <a:ln>
                  <a:noFill/>
                </a:ln>
                <a:effectLst/>
                <a:uLnTx/>
                <a:uFillTx/>
                <a:latin typeface="Georgia"/>
                <a:ea typeface="Georgia"/>
                <a:cs typeface="Georgia"/>
              </a:rPr>
              <a:t> | </a:t>
            </a:r>
            <a:r>
              <a:rPr kumimoji="0" lang="en-US" sz="1400" b="1" i="0" u="none" strike="noStrike" kern="1200" cap="all" spc="0" normalizeH="0" baseline="0" noProof="0" dirty="0" err="1" smtClean="0">
                <a:ln>
                  <a:noFill/>
                </a:ln>
                <a:effectLst/>
                <a:uLnTx/>
                <a:uFillTx/>
                <a:latin typeface="Georgia"/>
                <a:ea typeface="Georgia"/>
                <a:cs typeface="Georgia"/>
              </a:rPr>
              <a:t>pcln</a:t>
            </a:r>
            <a:r>
              <a:rPr kumimoji="0" lang="en-US" sz="1400" b="1" i="0" u="none" strike="noStrike" kern="1200" cap="all" spc="0" normalizeH="0" baseline="0" noProof="0" dirty="0" smtClean="0">
                <a:ln>
                  <a:noFill/>
                </a:ln>
                <a:effectLst/>
                <a:uLnTx/>
                <a:uFillTx/>
                <a:latin typeface="Georgia"/>
                <a:ea typeface="Georgia"/>
                <a:cs typeface="Georgia"/>
              </a:rPr>
              <a:t> </a:t>
            </a:r>
            <a:endParaRPr kumimoji="0" lang="en-US" sz="1400" b="1" i="0" u="none" strike="noStrike" kern="1200" cap="all" spc="0" normalizeH="0" baseline="0" noProof="0" dirty="0">
              <a:ln>
                <a:noFill/>
              </a:ln>
              <a:effectLst/>
              <a:uLnTx/>
              <a:uFillTx/>
              <a:latin typeface="Georgia"/>
              <a:ea typeface="Georgia"/>
              <a:cs typeface="Georgia"/>
            </a:endParaRPr>
          </a:p>
        </p:txBody>
      </p:sp>
      <p:graphicFrame>
        <p:nvGraphicFramePr>
          <p:cNvPr id="8" name="Table 7"/>
          <p:cNvGraphicFramePr>
            <a:graphicFrameLocks noGrp="1"/>
          </p:cNvGraphicFramePr>
          <p:nvPr>
            <p:extLst>
              <p:ext uri="{D42A27DB-BD31-4B8C-83A1-F6EECF244321}">
                <p14:modId xmlns:p14="http://schemas.microsoft.com/office/powerpoint/2010/main" val="484867333"/>
              </p:ext>
            </p:extLst>
          </p:nvPr>
        </p:nvGraphicFramePr>
        <p:xfrm>
          <a:off x="762000" y="2377440"/>
          <a:ext cx="7921717" cy="1478280"/>
        </p:xfrm>
        <a:graphic>
          <a:graphicData uri="http://schemas.openxmlformats.org/drawingml/2006/table">
            <a:tbl>
              <a:tblPr firstRow="1" bandRow="1">
                <a:tableStyleId>{5C22544A-7EE6-4342-B048-85BDC9FD1C3A}</a:tableStyleId>
              </a:tblPr>
              <a:tblGrid>
                <a:gridCol w="997339"/>
                <a:gridCol w="1154063"/>
                <a:gridCol w="1154063"/>
                <a:gridCol w="1154063"/>
                <a:gridCol w="1154063"/>
                <a:gridCol w="1154063"/>
                <a:gridCol w="1154063"/>
              </a:tblGrid>
              <a:tr h="370840">
                <a:tc>
                  <a:txBody>
                    <a:bodyPr/>
                    <a:lstStyle/>
                    <a:p>
                      <a:endParaRPr lang="en-US" b="0" dirty="0">
                        <a:latin typeface="Georgia"/>
                      </a:endParaRPr>
                    </a:p>
                  </a:txBody>
                  <a:tcPr anchor="ctr">
                    <a:solidFill>
                      <a:schemeClr val="tx1"/>
                    </a:solidFill>
                  </a:tcPr>
                </a:tc>
                <a:tc>
                  <a:txBody>
                    <a:bodyPr/>
                    <a:lstStyle/>
                    <a:p>
                      <a:pPr algn="ctr">
                        <a:buNone/>
                      </a:pPr>
                      <a:r>
                        <a:rPr lang="en-US" altLang="en-US" sz="1000" b="1" dirty="0" smtClean="0">
                          <a:latin typeface="Georgia"/>
                        </a:rPr>
                        <a:t>Conservative Mentality – Expect to perform better than Industry</a:t>
                      </a:r>
                    </a:p>
                  </a:txBody>
                  <a:tcPr anchor="ctr">
                    <a:solidFill>
                      <a:schemeClr val="tx1"/>
                    </a:solidFill>
                  </a:tcPr>
                </a:tc>
                <a:tc>
                  <a:txBody>
                    <a:bodyPr/>
                    <a:lstStyle/>
                    <a:p>
                      <a:pPr algn="ctr">
                        <a:buNone/>
                      </a:pPr>
                      <a:r>
                        <a:rPr lang="en-US" altLang="en-US" sz="1000" b="1" dirty="0" smtClean="0">
                          <a:latin typeface="Georgia"/>
                        </a:rPr>
                        <a:t>Revenue growth ≈&gt; industry average and forecasted to Continue</a:t>
                      </a:r>
                    </a:p>
                  </a:txBody>
                  <a:tcPr anchor="ctr">
                    <a:solidFill>
                      <a:schemeClr val="tx1"/>
                    </a:solidFill>
                  </a:tcPr>
                </a:tc>
                <a:tc>
                  <a:txBody>
                    <a:bodyPr/>
                    <a:lstStyle/>
                    <a:p>
                      <a:pPr algn="ctr">
                        <a:buNone/>
                      </a:pPr>
                      <a:r>
                        <a:rPr lang="en-US" altLang="en-US" sz="1000" b="1" dirty="0" smtClean="0">
                          <a:latin typeface="Georgia"/>
                        </a:rPr>
                        <a:t>Strong Earnings ~ 5 years of CAGR</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000" b="1" dirty="0" smtClean="0">
                          <a:latin typeface="Georgia"/>
                        </a:rPr>
                        <a:t>ROE ≈ ≥ 15% and &gt; Industry Average</a:t>
                      </a:r>
                      <a:endParaRPr lang="en-US" sz="1000" b="1" dirty="0">
                        <a:latin typeface="Georgia"/>
                      </a:endParaRPr>
                    </a:p>
                  </a:txBody>
                  <a:tcPr anchor="ctr">
                    <a:solidFill>
                      <a:schemeClr val="tx1"/>
                    </a:solidFill>
                  </a:tcPr>
                </a:tc>
                <a:tc>
                  <a:txBody>
                    <a:bodyPr/>
                    <a:lstStyle/>
                    <a:p>
                      <a:pPr algn="ctr">
                        <a:buNone/>
                      </a:pPr>
                      <a:r>
                        <a:rPr lang="en-US" altLang="en-US" sz="1000" b="1" dirty="0" smtClean="0">
                          <a:latin typeface="Georgia"/>
                        </a:rPr>
                        <a:t>PEG ≈ ≤ 1.2 and &lt; Industry Average</a:t>
                      </a:r>
                    </a:p>
                    <a:p>
                      <a:pPr algn="ctr"/>
                      <a:endParaRPr lang="en-US" sz="1000" b="1" dirty="0">
                        <a:latin typeface="Georgia"/>
                      </a:endParaRPr>
                    </a:p>
                  </a:txBody>
                  <a:tcPr anchor="ctr">
                    <a:solidFill>
                      <a:schemeClr val="tx1"/>
                    </a:solidFill>
                  </a:tcPr>
                </a:tc>
                <a:tc>
                  <a:txBody>
                    <a:bodyPr/>
                    <a:lstStyle/>
                    <a:p>
                      <a:pPr algn="ctr">
                        <a:buNone/>
                      </a:pPr>
                      <a:r>
                        <a:rPr lang="en-US" altLang="en-US" sz="1000" b="1" dirty="0" smtClean="0">
                          <a:latin typeface="Georgia"/>
                        </a:rPr>
                        <a:t>Debt / Equity </a:t>
                      </a:r>
                      <a:br>
                        <a:rPr lang="en-US" altLang="en-US" sz="1000" b="1" dirty="0" smtClean="0">
                          <a:latin typeface="Georgia"/>
                        </a:rPr>
                      </a:br>
                      <a:r>
                        <a:rPr lang="en-US" altLang="en-US" sz="1000" b="1" dirty="0" smtClean="0">
                          <a:latin typeface="Georgia"/>
                        </a:rPr>
                        <a:t>&lt; 1.5 (or Acceptable Interest Coverage Ratio when D/E &gt;1.0)</a:t>
                      </a:r>
                    </a:p>
                  </a:txBody>
                  <a:tcPr anchor="ctr">
                    <a:solidFill>
                      <a:schemeClr val="tx1"/>
                    </a:solidFill>
                  </a:tcPr>
                </a:tc>
              </a:tr>
              <a:tr h="320040">
                <a:tc>
                  <a:txBody>
                    <a:bodyPr/>
                    <a:lstStyle/>
                    <a:p>
                      <a:r>
                        <a:rPr lang="en-US" sz="1000" b="0" dirty="0" smtClean="0">
                          <a:latin typeface="Georgia"/>
                        </a:rPr>
                        <a:t>PCLN</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YES</a:t>
                      </a:r>
                      <a:endParaRPr lang="en-US" sz="1000" b="0" dirty="0">
                        <a:latin typeface="Georgia"/>
                      </a:endParaRPr>
                    </a:p>
                  </a:txBody>
                  <a:tcPr anchor="ctr">
                    <a:solidFill>
                      <a:srgbClr val="BC9A2E">
                        <a:alpha val="30000"/>
                      </a:srgbClr>
                    </a:solidFill>
                  </a:tcPr>
                </a:tc>
                <a:tc>
                  <a:txBody>
                    <a:bodyPr/>
                    <a:lstStyle/>
                    <a:p>
                      <a:pPr algn="ctr"/>
                      <a:r>
                        <a:rPr lang="en-US" sz="1000" b="0" dirty="0" smtClean="0">
                          <a:solidFill>
                            <a:schemeClr val="tx1"/>
                          </a:solidFill>
                          <a:latin typeface="Georgia"/>
                        </a:rPr>
                        <a:t>30.1%</a:t>
                      </a:r>
                      <a:r>
                        <a:rPr lang="en-US" sz="1000" b="0" baseline="0" dirty="0" smtClean="0">
                          <a:solidFill>
                            <a:schemeClr val="tx1"/>
                          </a:solidFill>
                          <a:latin typeface="Georgia"/>
                        </a:rPr>
                        <a:t> vs. 7.8%</a:t>
                      </a:r>
                      <a:endParaRPr lang="en-US" sz="1000" b="0" dirty="0">
                        <a:solidFill>
                          <a:schemeClr val="tx1"/>
                        </a:solidFill>
                        <a:latin typeface="Georgia"/>
                      </a:endParaRPr>
                    </a:p>
                  </a:txBody>
                  <a:tcPr anchor="ctr">
                    <a:solidFill>
                      <a:srgbClr val="BC9A2E">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latin typeface="Georgia"/>
                        </a:rPr>
                        <a:t>29.2%</a:t>
                      </a:r>
                    </a:p>
                  </a:txBody>
                  <a:tcPr anchor="ctr">
                    <a:solidFill>
                      <a:srgbClr val="BC9A2E">
                        <a:alpha val="30000"/>
                      </a:srgbClr>
                    </a:solidFill>
                  </a:tcPr>
                </a:tc>
                <a:tc>
                  <a:txBody>
                    <a:bodyPr/>
                    <a:lstStyle/>
                    <a:p>
                      <a:pPr algn="ctr"/>
                      <a:r>
                        <a:rPr lang="en-US" sz="1000" b="0" dirty="0" smtClean="0">
                          <a:latin typeface="Georgia"/>
                        </a:rPr>
                        <a:t>14.3% vs. 10.7%</a:t>
                      </a:r>
                      <a:r>
                        <a:rPr lang="en-US" sz="1000" b="0" baseline="0" dirty="0" smtClean="0">
                          <a:latin typeface="Georgia"/>
                        </a:rPr>
                        <a:t> </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.8</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4. </a:t>
                      </a:r>
                      <a:r>
                        <a:rPr lang="en-US" sz="1000" b="0" dirty="0" err="1" smtClean="0">
                          <a:latin typeface="Georgia"/>
                        </a:rPr>
                        <a:t>vs</a:t>
                      </a:r>
                      <a:r>
                        <a:rPr lang="en-US" sz="1000" b="0" dirty="0" smtClean="0">
                          <a:latin typeface="Georgia"/>
                        </a:rPr>
                        <a:t> .5</a:t>
                      </a:r>
                      <a:endParaRPr lang="en-US" sz="1000" b="0" dirty="0">
                        <a:latin typeface="Georgia"/>
                      </a:endParaRPr>
                    </a:p>
                  </a:txBody>
                  <a:tcPr anchor="ctr">
                    <a:solidFill>
                      <a:srgbClr val="BC9A2E">
                        <a:alpha val="30000"/>
                      </a:srgbClr>
                    </a:solidFill>
                  </a:tcPr>
                </a:tc>
              </a:tr>
            </a:tbl>
          </a:graphicData>
        </a:graphic>
      </p:graphicFrame>
      <p:sp>
        <p:nvSpPr>
          <p:cNvPr id="12" name="Content Placeholder 8"/>
          <p:cNvSpPr txBox="1">
            <a:spLocks/>
          </p:cNvSpPr>
          <p:nvPr/>
        </p:nvSpPr>
        <p:spPr>
          <a:xfrm>
            <a:off x="5715000" y="4648200"/>
            <a:ext cx="2895600" cy="12192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sz="1200" b="1"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sz="1600" dirty="0">
              <a:latin typeface="Georgia"/>
            </a:endParaRPr>
          </a:p>
        </p:txBody>
      </p:sp>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p>
        </p:txBody>
      </p:sp>
    </p:spTree>
    <p:extLst>
      <p:ext uri="{BB962C8B-B14F-4D97-AF65-F5344CB8AC3E}">
        <p14:creationId xmlns:p14="http://schemas.microsoft.com/office/powerpoint/2010/main" val="19915268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56566"/>
            <a:ext cx="4876800" cy="2291834"/>
          </a:xfrm>
        </p:spPr>
        <p:txBody>
          <a:bodyPr>
            <a:normAutofit/>
          </a:bodyPr>
          <a:lstStyle/>
          <a:p>
            <a:pPr>
              <a:buNone/>
            </a:pPr>
            <a:r>
              <a:rPr lang="en-US" sz="1200" b="1" u="sng" dirty="0" smtClean="0">
                <a:latin typeface="Georgia" panose="02040502050405020303" pitchFamily="18" charset="0"/>
              </a:rPr>
              <a:t>Position Change</a:t>
            </a:r>
          </a:p>
          <a:p>
            <a:pPr>
              <a:buNone/>
            </a:pPr>
            <a:r>
              <a:rPr lang="en-US" sz="1200" dirty="0" smtClean="0">
                <a:latin typeface="Georgia" panose="02040502050405020303" pitchFamily="18" charset="0"/>
              </a:rPr>
              <a:t>Purchased 450 shares ($17,358.75)</a:t>
            </a:r>
            <a:r>
              <a:rPr lang="en-US" sz="1200" dirty="0" smtClean="0">
                <a:solidFill>
                  <a:srgbClr val="FF0000"/>
                </a:solidFill>
                <a:latin typeface="Georgia" panose="02040502050405020303" pitchFamily="18" charset="0"/>
              </a:rPr>
              <a:t> </a:t>
            </a:r>
          </a:p>
          <a:p>
            <a:pPr>
              <a:buNone/>
            </a:pPr>
            <a:endParaRPr lang="en-US" sz="1100" dirty="0" smtClean="0">
              <a:solidFill>
                <a:srgbClr val="FF0000"/>
              </a:solidFill>
            </a:endParaRPr>
          </a:p>
          <a:p>
            <a:pPr>
              <a:buNone/>
            </a:pPr>
            <a:endParaRPr lang="en-US" sz="1100" dirty="0"/>
          </a:p>
          <a:p>
            <a:pPr>
              <a:buNone/>
            </a:pPr>
            <a:endParaRPr lang="en-US" sz="1100" dirty="0" smtClean="0"/>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29</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Growth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 4</a:t>
            </a:r>
            <a:r>
              <a:rPr kumimoji="0" lang="en-US" sz="800" b="0" i="0" u="none" strike="noStrike" kern="1200" cap="none" spc="0" normalizeH="0" baseline="0" noProof="0" dirty="0" smtClean="0">
                <a:ln>
                  <a:noFill/>
                </a:ln>
                <a:effectLst/>
                <a:uLnTx/>
                <a:uFillTx/>
                <a:latin typeface="Georgia"/>
                <a:ea typeface="Georgia"/>
                <a:cs typeface="Georgia"/>
              </a:rPr>
              <a:t>,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a:ea typeface="Georgia"/>
                <a:cs typeface="Georgia"/>
              </a:rPr>
              <a:t>Southwest Airlines </a:t>
            </a:r>
            <a:r>
              <a:rPr lang="en-US" sz="1400" b="1" cap="all" dirty="0">
                <a:latin typeface="Georgia"/>
                <a:ea typeface="Georgia"/>
                <a:cs typeface="Georgia"/>
              </a:rPr>
              <a:t>| </a:t>
            </a:r>
            <a:r>
              <a:rPr lang="en-US" sz="1400" b="1" cap="all" dirty="0" smtClean="0">
                <a:latin typeface="Georgia"/>
                <a:ea typeface="Georgia"/>
                <a:cs typeface="Georgia"/>
              </a:rPr>
              <a:t>luv</a:t>
            </a:r>
            <a:endParaRPr lang="en-US" sz="1400" b="1" cap="all" dirty="0">
              <a:solidFill>
                <a:srgbClr val="FF0000"/>
              </a:solidFill>
              <a:latin typeface="Georgia"/>
              <a:ea typeface="Georgia"/>
              <a:cs typeface="Georgia"/>
            </a:endParaRPr>
          </a:p>
        </p:txBody>
      </p:sp>
      <p:graphicFrame>
        <p:nvGraphicFramePr>
          <p:cNvPr id="8" name="Table 7"/>
          <p:cNvGraphicFramePr>
            <a:graphicFrameLocks noGrp="1"/>
          </p:cNvGraphicFramePr>
          <p:nvPr>
            <p:extLst>
              <p:ext uri="{D42A27DB-BD31-4B8C-83A1-F6EECF244321}">
                <p14:modId xmlns:p14="http://schemas.microsoft.com/office/powerpoint/2010/main" val="3035333402"/>
              </p:ext>
            </p:extLst>
          </p:nvPr>
        </p:nvGraphicFramePr>
        <p:xfrm>
          <a:off x="762000" y="2377440"/>
          <a:ext cx="7921717" cy="1478280"/>
        </p:xfrm>
        <a:graphic>
          <a:graphicData uri="http://schemas.openxmlformats.org/drawingml/2006/table">
            <a:tbl>
              <a:tblPr firstRow="1" bandRow="1">
                <a:tableStyleId>{5C22544A-7EE6-4342-B048-85BDC9FD1C3A}</a:tableStyleId>
              </a:tblPr>
              <a:tblGrid>
                <a:gridCol w="997339"/>
                <a:gridCol w="1154063"/>
                <a:gridCol w="1154063"/>
                <a:gridCol w="1266535"/>
                <a:gridCol w="1219200"/>
                <a:gridCol w="976454"/>
                <a:gridCol w="1154063"/>
              </a:tblGrid>
              <a:tr h="370840">
                <a:tc>
                  <a:txBody>
                    <a:bodyPr/>
                    <a:lstStyle/>
                    <a:p>
                      <a:endParaRPr lang="en-US" dirty="0">
                        <a:latin typeface="Georgia"/>
                      </a:endParaRPr>
                    </a:p>
                  </a:txBody>
                  <a:tcPr anchor="ctr">
                    <a:solidFill>
                      <a:schemeClr val="tx1"/>
                    </a:solidFill>
                  </a:tcPr>
                </a:tc>
                <a:tc>
                  <a:txBody>
                    <a:bodyPr/>
                    <a:lstStyle/>
                    <a:p>
                      <a:pPr algn="ctr">
                        <a:buNone/>
                      </a:pPr>
                      <a:r>
                        <a:rPr lang="en-US" altLang="en-US" sz="1000" dirty="0" smtClean="0">
                          <a:latin typeface="Georgia"/>
                        </a:rPr>
                        <a:t>Conservative Mentality – Expect to perform better than Industry</a:t>
                      </a:r>
                    </a:p>
                  </a:txBody>
                  <a:tcPr anchor="ctr">
                    <a:solidFill>
                      <a:schemeClr val="tx1"/>
                    </a:solidFill>
                  </a:tcPr>
                </a:tc>
                <a:tc>
                  <a:txBody>
                    <a:bodyPr/>
                    <a:lstStyle/>
                    <a:p>
                      <a:pPr algn="ctr">
                        <a:buNone/>
                      </a:pPr>
                      <a:r>
                        <a:rPr lang="en-US" altLang="en-US" sz="1000" dirty="0" smtClean="0">
                          <a:latin typeface="Georgia"/>
                        </a:rPr>
                        <a:t>Revenue growth ≈&gt; industry average and forecasted to Continue</a:t>
                      </a:r>
                    </a:p>
                  </a:txBody>
                  <a:tcPr anchor="ctr">
                    <a:solidFill>
                      <a:schemeClr val="tx1"/>
                    </a:solidFill>
                  </a:tcPr>
                </a:tc>
                <a:tc>
                  <a:txBody>
                    <a:bodyPr/>
                    <a:lstStyle/>
                    <a:p>
                      <a:pPr algn="ctr">
                        <a:buNone/>
                      </a:pPr>
                      <a:r>
                        <a:rPr lang="en-US" altLang="en-US" sz="1000" dirty="0" smtClean="0">
                          <a:latin typeface="Georgia"/>
                        </a:rPr>
                        <a:t>Strong Earnings ~ 5 years of CAGR</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000" dirty="0" smtClean="0">
                          <a:latin typeface="Georgia"/>
                        </a:rPr>
                        <a:t>ROE ≈ ≥ 15% and &gt; Industry Average</a:t>
                      </a: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PEG ≈ ≤ 1.2 and &lt; Industry Average</a:t>
                      </a:r>
                    </a:p>
                    <a:p>
                      <a:pPr algn="ct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Debt / Equity </a:t>
                      </a:r>
                      <a:br>
                        <a:rPr lang="en-US" altLang="en-US" sz="1000" dirty="0" smtClean="0">
                          <a:latin typeface="Georgia"/>
                        </a:rPr>
                      </a:br>
                      <a:r>
                        <a:rPr lang="en-US" altLang="en-US" sz="1000" dirty="0" smtClean="0">
                          <a:latin typeface="Georgia"/>
                        </a:rPr>
                        <a:t>&lt; 1.5 (or Acceptable Interest Coverage Ratio when D/E &gt;1.0)</a:t>
                      </a:r>
                    </a:p>
                  </a:txBody>
                  <a:tcPr anchor="ctr">
                    <a:solidFill>
                      <a:schemeClr val="tx1"/>
                    </a:solidFill>
                  </a:tcPr>
                </a:tc>
              </a:tr>
              <a:tr h="320040">
                <a:tc>
                  <a:txBody>
                    <a:bodyPr/>
                    <a:lstStyle/>
                    <a:p>
                      <a:r>
                        <a:rPr lang="en-US" sz="1000" b="0" dirty="0" smtClean="0">
                          <a:latin typeface="Georgia"/>
                        </a:rPr>
                        <a:t>LUV</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Yes</a:t>
                      </a:r>
                      <a:endParaRPr lang="en-US" sz="1000" b="0" dirty="0">
                        <a:latin typeface="Georgia"/>
                      </a:endParaRPr>
                    </a:p>
                  </a:txBody>
                  <a:tcPr anchor="ctr">
                    <a:solidFill>
                      <a:srgbClr val="BC9A2E">
                        <a:alpha val="30000"/>
                      </a:srgbClr>
                    </a:solidFill>
                  </a:tcPr>
                </a:tc>
                <a:tc>
                  <a:txBody>
                    <a:bodyPr/>
                    <a:lstStyle/>
                    <a:p>
                      <a:pPr algn="ctr"/>
                      <a:r>
                        <a:rPr lang="en-US" sz="1000" b="0" dirty="0" smtClean="0">
                          <a:solidFill>
                            <a:srgbClr val="000000"/>
                          </a:solidFill>
                          <a:latin typeface="Georgia"/>
                        </a:rPr>
                        <a:t>13.5% </a:t>
                      </a:r>
                      <a:r>
                        <a:rPr lang="en-US" sz="1000" b="0" baseline="0" dirty="0" smtClean="0">
                          <a:solidFill>
                            <a:srgbClr val="000000"/>
                          </a:solidFill>
                          <a:latin typeface="Georgia"/>
                        </a:rPr>
                        <a:t> vs. </a:t>
                      </a:r>
                      <a:r>
                        <a:rPr lang="en-US" sz="1000" b="0" dirty="0" smtClean="0">
                          <a:solidFill>
                            <a:srgbClr val="000000"/>
                          </a:solidFill>
                          <a:latin typeface="Georgia"/>
                        </a:rPr>
                        <a:t>9.7%</a:t>
                      </a:r>
                      <a:endParaRPr lang="en-US" sz="1000" b="0" dirty="0">
                        <a:solidFill>
                          <a:srgbClr val="000000"/>
                        </a:solidFill>
                        <a:latin typeface="Georgia"/>
                      </a:endParaRPr>
                    </a:p>
                  </a:txBody>
                  <a:tcPr anchor="ctr">
                    <a:solidFill>
                      <a:srgbClr val="BC9A2E">
                        <a:alpha val="30000"/>
                      </a:srgbClr>
                    </a:solidFill>
                  </a:tcPr>
                </a:tc>
                <a:tc>
                  <a:txBody>
                    <a:bodyPr/>
                    <a:lstStyle/>
                    <a:p>
                      <a:pPr algn="ctr"/>
                      <a:r>
                        <a:rPr lang="en-US" sz="1000" b="0" dirty="0" smtClean="0">
                          <a:latin typeface="Georgia"/>
                        </a:rPr>
                        <a:t>18.32%</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16% </a:t>
                      </a:r>
                      <a:r>
                        <a:rPr lang="en-US" sz="1000" b="0" baseline="0" dirty="0" smtClean="0">
                          <a:latin typeface="Georgia"/>
                        </a:rPr>
                        <a:t> vs.</a:t>
                      </a:r>
                      <a:r>
                        <a:rPr lang="en-US" sz="1000" b="0" dirty="0" smtClean="0">
                          <a:latin typeface="Georgia"/>
                        </a:rPr>
                        <a:t> 38%</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1.5</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0.3 vs.</a:t>
                      </a:r>
                      <a:r>
                        <a:rPr lang="en-US" sz="1000" b="0" baseline="0" dirty="0" smtClean="0">
                          <a:latin typeface="Georgia"/>
                        </a:rPr>
                        <a:t> </a:t>
                      </a:r>
                      <a:r>
                        <a:rPr lang="en-US" sz="1000" b="0" dirty="0" smtClean="0">
                          <a:latin typeface="Georgia"/>
                        </a:rPr>
                        <a:t> 1.6</a:t>
                      </a:r>
                      <a:endParaRPr lang="en-US" sz="1000" b="0" dirty="0">
                        <a:latin typeface="Georgia"/>
                      </a:endParaRPr>
                    </a:p>
                  </a:txBody>
                  <a:tcPr anchor="ctr">
                    <a:solidFill>
                      <a:srgbClr val="BC9A2E">
                        <a:alpha val="30000"/>
                      </a:srgbClr>
                    </a:solidFill>
                  </a:tcPr>
                </a:tc>
              </a:tr>
            </a:tbl>
          </a:graphicData>
        </a:graphic>
      </p:graphicFrame>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p>
        </p:txBody>
      </p:sp>
      <p:sp>
        <p:nvSpPr>
          <p:cNvPr id="17" name="Content Placeholder 8"/>
          <p:cNvSpPr txBox="1">
            <a:spLocks/>
          </p:cNvSpPr>
          <p:nvPr/>
        </p:nvSpPr>
        <p:spPr>
          <a:xfrm>
            <a:off x="5715000" y="4648200"/>
            <a:ext cx="2895600" cy="12192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sz="1600" dirty="0">
              <a:latin typeface="Georgia"/>
            </a:endParaRPr>
          </a:p>
        </p:txBody>
      </p:sp>
      <p:sp>
        <p:nvSpPr>
          <p:cNvPr id="2" name="TextBox 1"/>
          <p:cNvSpPr txBox="1"/>
          <p:nvPr/>
        </p:nvSpPr>
        <p:spPr>
          <a:xfrm>
            <a:off x="704125" y="4702373"/>
            <a:ext cx="4953000" cy="461665"/>
          </a:xfrm>
          <a:prstGeom prst="rect">
            <a:avLst/>
          </a:prstGeom>
          <a:noFill/>
        </p:spPr>
        <p:txBody>
          <a:bodyPr wrap="square" rtlCol="0">
            <a:spAutoFit/>
          </a:bodyPr>
          <a:lstStyle/>
          <a:p>
            <a:r>
              <a:rPr lang="en-US" sz="1200" dirty="0" smtClean="0">
                <a:latin typeface="Georgia" panose="02040502050405020303" pitchFamily="18" charset="0"/>
                <a:ea typeface="Georgia"/>
                <a:cs typeface="Georgia"/>
              </a:rPr>
              <a:t>Southwest Airlines stands to benefit from lower jet fuel costs.  Due to the Ebola scare LUV appeared to be undervalued.</a:t>
            </a:r>
            <a:endParaRPr lang="en-US" sz="1200" dirty="0">
              <a:latin typeface="Georgia" panose="02040502050405020303" pitchFamily="18" charset="0"/>
              <a:ea typeface="Georgia"/>
              <a:cs typeface="Georgia"/>
            </a:endParaRPr>
          </a:p>
        </p:txBody>
      </p:sp>
    </p:spTree>
    <p:extLst>
      <p:ext uri="{BB962C8B-B14F-4D97-AF65-F5344CB8AC3E}">
        <p14:creationId xmlns:p14="http://schemas.microsoft.com/office/powerpoint/2010/main" val="32176254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722312" y="2286000"/>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3200" b="1" i="0" u="none" strike="noStrike" cap="none" baseline="0">
                <a:solidFill>
                  <a:schemeClr val="dk1"/>
                </a:solidFill>
                <a:latin typeface="Georgia"/>
                <a:ea typeface="Georgia"/>
                <a:cs typeface="Georgia"/>
                <a:sym typeface="Georgia"/>
              </a:rPr>
              <a:t>OVERVIEW</a:t>
            </a:r>
          </a:p>
        </p:txBody>
      </p:sp>
      <p:sp>
        <p:nvSpPr>
          <p:cNvPr id="116" name="Shape 116"/>
          <p:cNvSpPr txBox="1">
            <a:spLocks noGrp="1"/>
          </p:cNvSpPr>
          <p:nvPr>
            <p:ph type="body" idx="1"/>
          </p:nvPr>
        </p:nvSpPr>
        <p:spPr>
          <a:xfrm>
            <a:off x="722312" y="838200"/>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baseline="0">
                <a:solidFill>
                  <a:srgbClr val="888888"/>
                </a:solidFill>
                <a:latin typeface="Georgia"/>
                <a:ea typeface="Georgia"/>
                <a:cs typeface="Georgia"/>
                <a:sym typeface="Georgia"/>
              </a:rPr>
              <a:t>Fall 2014</a:t>
            </a:r>
          </a:p>
        </p:txBody>
      </p:sp>
      <p:sp>
        <p:nvSpPr>
          <p:cNvPr id="117" name="Shape 117"/>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5" name="Slide Number Placeholder 17"/>
          <p:cNvSpPr txBox="1">
            <a:spLocks/>
          </p:cNvSpPr>
          <p:nvPr/>
        </p:nvSpPr>
        <p:spPr>
          <a:xfrm>
            <a:off x="8305800" y="6400801"/>
            <a:ext cx="609600" cy="471170"/>
          </a:xfrm>
          <a:prstGeom prst="rect">
            <a:avLst/>
          </a:prstGeom>
          <a:noFill/>
          <a:ln>
            <a:noFill/>
          </a:ln>
        </p:spPr>
        <p:txBody>
          <a:bodyPr vert="horz" lIns="91425" tIns="91425" rIns="91425" bIns="91425" rtlCol="0" anchor="ctr" anchorCtr="0">
            <a:noAutofit/>
          </a:bodyP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3</a:t>
            </a:fld>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56566"/>
            <a:ext cx="4876800" cy="2291834"/>
          </a:xfrm>
        </p:spPr>
        <p:txBody>
          <a:bodyPr>
            <a:normAutofit/>
          </a:bodyPr>
          <a:lstStyle/>
          <a:p>
            <a:pPr>
              <a:buNone/>
            </a:pPr>
            <a:r>
              <a:rPr lang="en-US" sz="1200" b="1" u="sng" dirty="0" smtClean="0">
                <a:latin typeface="Georgia" panose="02040502050405020303" pitchFamily="18" charset="0"/>
              </a:rPr>
              <a:t>Position Change</a:t>
            </a:r>
          </a:p>
          <a:p>
            <a:pPr>
              <a:buNone/>
            </a:pPr>
            <a:r>
              <a:rPr lang="en-US" sz="1200" dirty="0" smtClean="0">
                <a:latin typeface="Georgia" panose="02040502050405020303" pitchFamily="18" charset="0"/>
              </a:rPr>
              <a:t>Purchase 220 shares ($20,382.12)</a:t>
            </a:r>
            <a:endParaRPr lang="en-US" sz="1200" dirty="0">
              <a:solidFill>
                <a:srgbClr val="FF0000"/>
              </a:solidFill>
              <a:latin typeface="Georgia" panose="02040502050405020303" pitchFamily="18" charset="0"/>
            </a:endParaRPr>
          </a:p>
          <a:p>
            <a:pPr>
              <a:buNone/>
            </a:pPr>
            <a:endParaRPr lang="en-US" sz="1100" dirty="0" smtClean="0">
              <a:solidFill>
                <a:srgbClr val="000000"/>
              </a:solidFill>
            </a:endParaRPr>
          </a:p>
          <a:p>
            <a:pPr>
              <a:buNone/>
            </a:pPr>
            <a:endParaRPr lang="en-US" sz="1600" dirty="0"/>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30</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Growth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 4</a:t>
            </a:r>
            <a:r>
              <a:rPr kumimoji="0" lang="en-US" sz="800" b="0" i="0" u="none" strike="noStrike" kern="1200" cap="none" spc="0" normalizeH="0" baseline="0" noProof="0" dirty="0" smtClean="0">
                <a:ln>
                  <a:noFill/>
                </a:ln>
                <a:effectLst/>
                <a:uLnTx/>
                <a:uFillTx/>
                <a:latin typeface="Georgia"/>
                <a:ea typeface="Georgia"/>
                <a:cs typeface="Georgia"/>
              </a:rPr>
              <a:t>,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a:ea typeface="Georgia"/>
                <a:cs typeface="Georgia"/>
              </a:rPr>
              <a:t>EOG Resources </a:t>
            </a:r>
            <a:r>
              <a:rPr lang="en-US" sz="1400" b="1" cap="all" dirty="0">
                <a:latin typeface="Georgia"/>
                <a:ea typeface="Georgia"/>
                <a:cs typeface="Georgia"/>
              </a:rPr>
              <a:t>| </a:t>
            </a:r>
            <a:r>
              <a:rPr lang="en-US" sz="1400" b="1" cap="all" dirty="0" smtClean="0">
                <a:latin typeface="Georgia"/>
                <a:ea typeface="Georgia"/>
                <a:cs typeface="Georgia"/>
              </a:rPr>
              <a:t>EOG</a:t>
            </a:r>
            <a:endParaRPr lang="en-US" sz="1400" b="1" cap="all" dirty="0">
              <a:solidFill>
                <a:srgbClr val="FF0000"/>
              </a:solidFill>
              <a:latin typeface="Georgia"/>
              <a:ea typeface="Georgia"/>
              <a:cs typeface="Georgia"/>
            </a:endParaRPr>
          </a:p>
        </p:txBody>
      </p:sp>
      <p:graphicFrame>
        <p:nvGraphicFramePr>
          <p:cNvPr id="8" name="Table 7"/>
          <p:cNvGraphicFramePr>
            <a:graphicFrameLocks noGrp="1"/>
          </p:cNvGraphicFramePr>
          <p:nvPr>
            <p:extLst>
              <p:ext uri="{D42A27DB-BD31-4B8C-83A1-F6EECF244321}">
                <p14:modId xmlns:p14="http://schemas.microsoft.com/office/powerpoint/2010/main" val="3078360948"/>
              </p:ext>
            </p:extLst>
          </p:nvPr>
        </p:nvGraphicFramePr>
        <p:xfrm>
          <a:off x="762000" y="2377440"/>
          <a:ext cx="7921717" cy="1478280"/>
        </p:xfrm>
        <a:graphic>
          <a:graphicData uri="http://schemas.openxmlformats.org/drawingml/2006/table">
            <a:tbl>
              <a:tblPr firstRow="1" bandRow="1">
                <a:tableStyleId>{5C22544A-7EE6-4342-B048-85BDC9FD1C3A}</a:tableStyleId>
              </a:tblPr>
              <a:tblGrid>
                <a:gridCol w="997339"/>
                <a:gridCol w="1154063"/>
                <a:gridCol w="1154063"/>
                <a:gridCol w="1154063"/>
                <a:gridCol w="1154063"/>
                <a:gridCol w="1154063"/>
                <a:gridCol w="1154063"/>
              </a:tblGrid>
              <a:tr h="370840">
                <a:tc>
                  <a:txBody>
                    <a:bodyPr/>
                    <a:lstStyle/>
                    <a:p>
                      <a:endParaRPr lang="en-US" dirty="0">
                        <a:latin typeface="Georgia"/>
                      </a:endParaRPr>
                    </a:p>
                  </a:txBody>
                  <a:tcPr anchor="ctr">
                    <a:solidFill>
                      <a:schemeClr val="tx1"/>
                    </a:solidFill>
                  </a:tcPr>
                </a:tc>
                <a:tc>
                  <a:txBody>
                    <a:bodyPr/>
                    <a:lstStyle/>
                    <a:p>
                      <a:pPr algn="ctr">
                        <a:buNone/>
                      </a:pPr>
                      <a:r>
                        <a:rPr lang="en-US" altLang="en-US" sz="1000" dirty="0" smtClean="0">
                          <a:latin typeface="Georgia"/>
                        </a:rPr>
                        <a:t>Conservative Mentality – Expect to perform better than Industry</a:t>
                      </a:r>
                    </a:p>
                  </a:txBody>
                  <a:tcPr anchor="ctr">
                    <a:solidFill>
                      <a:schemeClr val="tx1"/>
                    </a:solidFill>
                  </a:tcPr>
                </a:tc>
                <a:tc>
                  <a:txBody>
                    <a:bodyPr/>
                    <a:lstStyle/>
                    <a:p>
                      <a:pPr algn="ctr">
                        <a:buNone/>
                      </a:pPr>
                      <a:r>
                        <a:rPr lang="en-US" altLang="en-US" sz="1000" dirty="0" smtClean="0">
                          <a:latin typeface="Georgia"/>
                        </a:rPr>
                        <a:t>Revenue growth ≈&gt; industry average and forecasted to Continue</a:t>
                      </a:r>
                    </a:p>
                  </a:txBody>
                  <a:tcPr anchor="ctr">
                    <a:solidFill>
                      <a:schemeClr val="tx1"/>
                    </a:solidFill>
                  </a:tcPr>
                </a:tc>
                <a:tc>
                  <a:txBody>
                    <a:bodyPr/>
                    <a:lstStyle/>
                    <a:p>
                      <a:pPr algn="ctr">
                        <a:buNone/>
                      </a:pPr>
                      <a:r>
                        <a:rPr lang="en-US" altLang="en-US" sz="1000" dirty="0" smtClean="0">
                          <a:latin typeface="Georgia"/>
                        </a:rPr>
                        <a:t>Strong Earnings ~ 5 years of CAGR</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000" dirty="0" smtClean="0">
                          <a:latin typeface="Georgia"/>
                        </a:rPr>
                        <a:t>ROE ≈ ≥ 15% and &gt; Industry Average</a:t>
                      </a: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PEG ≈ ≤ 1.2 and &lt; Industry Average</a:t>
                      </a:r>
                    </a:p>
                    <a:p>
                      <a:pPr algn="ct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Debt / Equity </a:t>
                      </a:r>
                      <a:br>
                        <a:rPr lang="en-US" altLang="en-US" sz="1000" dirty="0" smtClean="0">
                          <a:latin typeface="Georgia"/>
                        </a:rPr>
                      </a:br>
                      <a:r>
                        <a:rPr lang="en-US" altLang="en-US" sz="1000" dirty="0" smtClean="0">
                          <a:latin typeface="Georgia"/>
                        </a:rPr>
                        <a:t>&lt; 1.5 (or Acceptable Interest Coverage Ratio when D/E &gt;1.0)</a:t>
                      </a:r>
                    </a:p>
                  </a:txBody>
                  <a:tcPr anchor="ctr">
                    <a:solidFill>
                      <a:schemeClr val="tx1"/>
                    </a:solidFill>
                  </a:tcPr>
                </a:tc>
              </a:tr>
              <a:tr h="320040">
                <a:tc>
                  <a:txBody>
                    <a:bodyPr/>
                    <a:lstStyle/>
                    <a:p>
                      <a:r>
                        <a:rPr lang="en-US" sz="1000" b="0" dirty="0" smtClean="0">
                          <a:latin typeface="Georgia"/>
                        </a:rPr>
                        <a:t>EOG</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Yes</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15.2% </a:t>
                      </a:r>
                      <a:r>
                        <a:rPr lang="en-US" sz="1000" b="0" baseline="0" dirty="0" smtClean="0">
                          <a:latin typeface="Georgia"/>
                        </a:rPr>
                        <a:t> vs.</a:t>
                      </a:r>
                      <a:r>
                        <a:rPr lang="en-US" sz="1000" b="0" dirty="0" smtClean="0">
                          <a:latin typeface="Georgia"/>
                        </a:rPr>
                        <a:t>15.1% </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9.9%</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15.5% vs. 5.9%</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0.78 </a:t>
                      </a:r>
                      <a:endParaRPr lang="en-US" sz="1000" b="0" dirty="0">
                        <a:solidFill>
                          <a:srgbClr val="FF0000"/>
                        </a:solidFill>
                        <a:latin typeface="Georgia"/>
                      </a:endParaRPr>
                    </a:p>
                  </a:txBody>
                  <a:tcPr anchor="ctr">
                    <a:solidFill>
                      <a:srgbClr val="BC9A2E">
                        <a:alpha val="30000"/>
                      </a:srgbClr>
                    </a:solidFill>
                  </a:tcPr>
                </a:tc>
                <a:tc>
                  <a:txBody>
                    <a:bodyPr/>
                    <a:lstStyle/>
                    <a:p>
                      <a:pPr algn="ctr"/>
                      <a:r>
                        <a:rPr lang="en-US" sz="1000" b="0" dirty="0" smtClean="0">
                          <a:latin typeface="Georgia"/>
                        </a:rPr>
                        <a:t>0.3 vs. </a:t>
                      </a:r>
                      <a:r>
                        <a:rPr lang="en-US" sz="1000" b="0" dirty="0" smtClean="0">
                          <a:solidFill>
                            <a:schemeClr val="tx1"/>
                          </a:solidFill>
                          <a:latin typeface="Georgia"/>
                        </a:rPr>
                        <a:t>0.5</a:t>
                      </a:r>
                      <a:endParaRPr lang="en-US" sz="1000" b="0" dirty="0">
                        <a:solidFill>
                          <a:schemeClr val="tx1"/>
                        </a:solidFill>
                        <a:latin typeface="Georgia"/>
                      </a:endParaRPr>
                    </a:p>
                  </a:txBody>
                  <a:tcPr anchor="ctr">
                    <a:solidFill>
                      <a:srgbClr val="BC9A2E">
                        <a:alpha val="30000"/>
                      </a:srgbClr>
                    </a:solidFill>
                  </a:tcPr>
                </a:tc>
              </a:tr>
            </a:tbl>
          </a:graphicData>
        </a:graphic>
      </p:graphicFrame>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p>
        </p:txBody>
      </p:sp>
      <p:sp>
        <p:nvSpPr>
          <p:cNvPr id="17" name="Content Placeholder 8"/>
          <p:cNvSpPr txBox="1">
            <a:spLocks/>
          </p:cNvSpPr>
          <p:nvPr/>
        </p:nvSpPr>
        <p:spPr>
          <a:xfrm>
            <a:off x="5715000" y="4648200"/>
            <a:ext cx="2895600" cy="12192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sz="1600" dirty="0">
              <a:latin typeface="Georgia"/>
            </a:endParaRPr>
          </a:p>
        </p:txBody>
      </p:sp>
      <p:sp>
        <p:nvSpPr>
          <p:cNvPr id="2" name="TextBox 1"/>
          <p:cNvSpPr txBox="1"/>
          <p:nvPr/>
        </p:nvSpPr>
        <p:spPr>
          <a:xfrm>
            <a:off x="679968" y="4648200"/>
            <a:ext cx="4648200" cy="646331"/>
          </a:xfrm>
          <a:prstGeom prst="rect">
            <a:avLst/>
          </a:prstGeom>
          <a:noFill/>
        </p:spPr>
        <p:txBody>
          <a:bodyPr wrap="square" rtlCol="0">
            <a:spAutoFit/>
          </a:bodyPr>
          <a:lstStyle/>
          <a:p>
            <a:r>
              <a:rPr lang="en-US" sz="1200" dirty="0">
                <a:solidFill>
                  <a:srgbClr val="000000"/>
                </a:solidFill>
                <a:latin typeface="Georgia" panose="02040502050405020303" pitchFamily="18" charset="0"/>
                <a:ea typeface="Georgia"/>
                <a:cs typeface="Georgia"/>
              </a:rPr>
              <a:t>EOG has a knack for creative cost control, sizeable positions that </a:t>
            </a:r>
            <a:r>
              <a:rPr lang="en-US" sz="1200" dirty="0" smtClean="0">
                <a:solidFill>
                  <a:srgbClr val="000000"/>
                </a:solidFill>
                <a:latin typeface="Georgia" panose="02040502050405020303" pitchFamily="18" charset="0"/>
                <a:ea typeface="Georgia"/>
                <a:cs typeface="Georgia"/>
              </a:rPr>
              <a:t>should drive production, and significant know-how regarding drilling.</a:t>
            </a:r>
            <a:endParaRPr lang="en-US" sz="1200" dirty="0">
              <a:latin typeface="Georgia" panose="02040502050405020303" pitchFamily="18" charset="0"/>
              <a:ea typeface="Georgia"/>
              <a:cs typeface="Georgia"/>
            </a:endParaRPr>
          </a:p>
        </p:txBody>
      </p:sp>
    </p:spTree>
    <p:extLst>
      <p:ext uri="{BB962C8B-B14F-4D97-AF65-F5344CB8AC3E}">
        <p14:creationId xmlns:p14="http://schemas.microsoft.com/office/powerpoint/2010/main" val="34371751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56566"/>
            <a:ext cx="4876800" cy="2215634"/>
          </a:xfrm>
        </p:spPr>
        <p:txBody>
          <a:bodyPr>
            <a:normAutofit/>
          </a:bodyPr>
          <a:lstStyle/>
          <a:p>
            <a:pPr>
              <a:buNone/>
            </a:pPr>
            <a:r>
              <a:rPr lang="en-US" sz="1200" b="1" u="sng" dirty="0" smtClean="0">
                <a:latin typeface="Georgia" panose="02040502050405020303" pitchFamily="18" charset="0"/>
              </a:rPr>
              <a:t>Position Change</a:t>
            </a:r>
          </a:p>
          <a:p>
            <a:pPr>
              <a:buNone/>
            </a:pPr>
            <a:r>
              <a:rPr lang="en-US" sz="1200" dirty="0" smtClean="0">
                <a:latin typeface="Georgia" panose="02040502050405020303" pitchFamily="18" charset="0"/>
              </a:rPr>
              <a:t>Purchased 350 shares ($11,691.36)</a:t>
            </a:r>
          </a:p>
          <a:p>
            <a:pPr>
              <a:buNone/>
            </a:pPr>
            <a:r>
              <a:rPr lang="en-US" sz="1200" dirty="0" smtClean="0">
                <a:latin typeface="Georgia" panose="02040502050405020303" pitchFamily="18" charset="0"/>
              </a:rPr>
              <a:t>Stop-</a:t>
            </a:r>
            <a:r>
              <a:rPr lang="en-US" sz="1200" dirty="0" err="1" smtClean="0">
                <a:latin typeface="Georgia" panose="02040502050405020303" pitchFamily="18" charset="0"/>
              </a:rPr>
              <a:t>lossed</a:t>
            </a:r>
            <a:r>
              <a:rPr lang="en-US" sz="1200" dirty="0" smtClean="0">
                <a:latin typeface="Georgia" panose="02040502050405020303" pitchFamily="18" charset="0"/>
              </a:rPr>
              <a:t> at 20%</a:t>
            </a:r>
          </a:p>
          <a:p>
            <a:pPr>
              <a:buNone/>
            </a:pPr>
            <a:endParaRPr lang="en-US" sz="1100" dirty="0" smtClean="0"/>
          </a:p>
          <a:p>
            <a:pPr>
              <a:buNone/>
            </a:pPr>
            <a:endParaRPr lang="en-US" sz="1100" dirty="0"/>
          </a:p>
          <a:p>
            <a:pPr>
              <a:buNone/>
            </a:pPr>
            <a:endParaRPr lang="en-US" sz="1100" dirty="0"/>
          </a:p>
          <a:p>
            <a:pPr>
              <a:buNone/>
            </a:pPr>
            <a:endParaRPr lang="en-US" sz="1100" dirty="0" smtClean="0"/>
          </a:p>
          <a:p>
            <a:pPr>
              <a:buNone/>
            </a:pPr>
            <a:endParaRPr lang="en-US" sz="1100" dirty="0"/>
          </a:p>
          <a:p>
            <a:pPr>
              <a:buNone/>
            </a:pPr>
            <a:endParaRPr lang="en-US" sz="1100" dirty="0" smtClean="0"/>
          </a:p>
          <a:p>
            <a:pPr>
              <a:buNone/>
            </a:pPr>
            <a:endParaRPr lang="en-US" sz="1100" dirty="0" smtClean="0"/>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31</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Growth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 4</a:t>
            </a:r>
            <a:r>
              <a:rPr kumimoji="0" lang="en-US" sz="800" b="0" i="0" u="none" strike="noStrike" kern="1200" cap="none" spc="0" normalizeH="0" baseline="0" noProof="0" dirty="0" smtClean="0">
                <a:ln>
                  <a:noFill/>
                </a:ln>
                <a:effectLst/>
                <a:uLnTx/>
                <a:uFillTx/>
                <a:latin typeface="Georgia"/>
                <a:ea typeface="Georgia"/>
                <a:cs typeface="Georgia"/>
              </a:rPr>
              <a:t>,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dirty="0">
                <a:latin typeface="Georgia"/>
                <a:ea typeface="Georgia"/>
                <a:cs typeface="Georgia"/>
              </a:rPr>
              <a:t>Schlumberger</a:t>
            </a:r>
            <a:r>
              <a:rPr lang="en-US" sz="1400" b="1" cap="all" dirty="0" smtClean="0">
                <a:latin typeface="Georgia"/>
                <a:ea typeface="Georgia"/>
                <a:cs typeface="Georgia"/>
              </a:rPr>
              <a:t>| SLB</a:t>
            </a:r>
            <a:endParaRPr lang="en-US" sz="1400" b="1" cap="all" dirty="0">
              <a:latin typeface="Georgia"/>
              <a:ea typeface="Georgia"/>
              <a:cs typeface="Georgia"/>
            </a:endParaRPr>
          </a:p>
        </p:txBody>
      </p:sp>
      <p:graphicFrame>
        <p:nvGraphicFramePr>
          <p:cNvPr id="8" name="Table 7"/>
          <p:cNvGraphicFramePr>
            <a:graphicFrameLocks noGrp="1"/>
          </p:cNvGraphicFramePr>
          <p:nvPr>
            <p:extLst>
              <p:ext uri="{D42A27DB-BD31-4B8C-83A1-F6EECF244321}">
                <p14:modId xmlns:p14="http://schemas.microsoft.com/office/powerpoint/2010/main" val="2791155578"/>
              </p:ext>
            </p:extLst>
          </p:nvPr>
        </p:nvGraphicFramePr>
        <p:xfrm>
          <a:off x="762000" y="2377440"/>
          <a:ext cx="7921717" cy="1478280"/>
        </p:xfrm>
        <a:graphic>
          <a:graphicData uri="http://schemas.openxmlformats.org/drawingml/2006/table">
            <a:tbl>
              <a:tblPr firstRow="1" bandRow="1">
                <a:tableStyleId>{5C22544A-7EE6-4342-B048-85BDC9FD1C3A}</a:tableStyleId>
              </a:tblPr>
              <a:tblGrid>
                <a:gridCol w="997339"/>
                <a:gridCol w="1154063"/>
                <a:gridCol w="1154063"/>
                <a:gridCol w="1154063"/>
                <a:gridCol w="1154063"/>
                <a:gridCol w="1154063"/>
                <a:gridCol w="1154063"/>
              </a:tblGrid>
              <a:tr h="370840">
                <a:tc>
                  <a:txBody>
                    <a:bodyPr/>
                    <a:lstStyle/>
                    <a:p>
                      <a:endParaRPr lang="en-US" dirty="0">
                        <a:latin typeface="Georgia"/>
                      </a:endParaRPr>
                    </a:p>
                  </a:txBody>
                  <a:tcPr anchor="ctr">
                    <a:solidFill>
                      <a:schemeClr val="tx1"/>
                    </a:solidFill>
                  </a:tcPr>
                </a:tc>
                <a:tc>
                  <a:txBody>
                    <a:bodyPr/>
                    <a:lstStyle/>
                    <a:p>
                      <a:pPr algn="ctr">
                        <a:buNone/>
                      </a:pPr>
                      <a:r>
                        <a:rPr lang="en-US" altLang="en-US" sz="1000" dirty="0" smtClean="0">
                          <a:latin typeface="Georgia"/>
                        </a:rPr>
                        <a:t>Conservative Mentality – Expect to perform better than Industry</a:t>
                      </a:r>
                    </a:p>
                  </a:txBody>
                  <a:tcPr anchor="ctr">
                    <a:solidFill>
                      <a:schemeClr val="tx1"/>
                    </a:solidFill>
                  </a:tcPr>
                </a:tc>
                <a:tc>
                  <a:txBody>
                    <a:bodyPr/>
                    <a:lstStyle/>
                    <a:p>
                      <a:pPr algn="ctr">
                        <a:buNone/>
                      </a:pPr>
                      <a:r>
                        <a:rPr lang="en-US" altLang="en-US" sz="1000" dirty="0" smtClean="0">
                          <a:latin typeface="Georgia"/>
                        </a:rPr>
                        <a:t>Revenue growth ≈&gt; industry average and forecasted to Continue</a:t>
                      </a:r>
                    </a:p>
                  </a:txBody>
                  <a:tcPr anchor="ctr">
                    <a:solidFill>
                      <a:schemeClr val="tx1"/>
                    </a:solidFill>
                  </a:tcPr>
                </a:tc>
                <a:tc>
                  <a:txBody>
                    <a:bodyPr/>
                    <a:lstStyle/>
                    <a:p>
                      <a:pPr algn="ctr">
                        <a:buNone/>
                      </a:pPr>
                      <a:r>
                        <a:rPr lang="en-US" altLang="en-US" sz="1000" dirty="0" smtClean="0">
                          <a:latin typeface="Georgia"/>
                        </a:rPr>
                        <a:t>Strong Earnings ~ 5 years of CAGR</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000" dirty="0" smtClean="0">
                          <a:latin typeface="Georgia"/>
                        </a:rPr>
                        <a:t>ROE ≈ ≥ 15% and &gt; Industry Average</a:t>
                      </a: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PEG ≈ ≤ 1.2 and &lt; Industry Average</a:t>
                      </a:r>
                    </a:p>
                    <a:p>
                      <a:pPr algn="ct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Debt / Equity </a:t>
                      </a:r>
                      <a:br>
                        <a:rPr lang="en-US" altLang="en-US" sz="1000" dirty="0" smtClean="0">
                          <a:latin typeface="Georgia"/>
                        </a:rPr>
                      </a:br>
                      <a:r>
                        <a:rPr lang="en-US" altLang="en-US" sz="1000" dirty="0" smtClean="0">
                          <a:latin typeface="Georgia"/>
                        </a:rPr>
                        <a:t>&lt; 1.5 (or Acceptable Interest Coverage Ratio when D/E &gt;1.0)</a:t>
                      </a:r>
                    </a:p>
                  </a:txBody>
                  <a:tcPr anchor="ctr">
                    <a:solidFill>
                      <a:schemeClr val="tx1"/>
                    </a:solidFill>
                  </a:tcPr>
                </a:tc>
              </a:tr>
              <a:tr h="320040">
                <a:tc>
                  <a:txBody>
                    <a:bodyPr/>
                    <a:lstStyle/>
                    <a:p>
                      <a:r>
                        <a:rPr lang="en-US" sz="1000" b="0" dirty="0" smtClean="0">
                          <a:latin typeface="Georgia"/>
                        </a:rPr>
                        <a:t>SLB</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Yes</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17.4% vs. 16%</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11%</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17.4 vs. 10.8%</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.9</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0.3 vs. 0.4</a:t>
                      </a:r>
                      <a:endParaRPr lang="en-US" sz="1000" b="0" dirty="0">
                        <a:latin typeface="Georgia"/>
                      </a:endParaRPr>
                    </a:p>
                  </a:txBody>
                  <a:tcPr anchor="ctr">
                    <a:solidFill>
                      <a:srgbClr val="BC9A2E">
                        <a:alpha val="30000"/>
                      </a:srgbClr>
                    </a:solidFill>
                  </a:tcPr>
                </a:tc>
              </a:tr>
            </a:tbl>
          </a:graphicData>
        </a:graphic>
      </p:graphicFrame>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p>
        </p:txBody>
      </p:sp>
      <p:sp>
        <p:nvSpPr>
          <p:cNvPr id="17" name="Content Placeholder 8"/>
          <p:cNvSpPr txBox="1">
            <a:spLocks/>
          </p:cNvSpPr>
          <p:nvPr/>
        </p:nvSpPr>
        <p:spPr>
          <a:xfrm>
            <a:off x="5715000" y="4648200"/>
            <a:ext cx="2895600" cy="12192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sz="1600" dirty="0">
              <a:latin typeface="Georgia"/>
            </a:endParaRPr>
          </a:p>
        </p:txBody>
      </p:sp>
      <p:sp>
        <p:nvSpPr>
          <p:cNvPr id="2" name="TextBox 1"/>
          <p:cNvSpPr txBox="1"/>
          <p:nvPr/>
        </p:nvSpPr>
        <p:spPr>
          <a:xfrm>
            <a:off x="7426053" y="4315509"/>
            <a:ext cx="184666" cy="307777"/>
          </a:xfrm>
          <a:prstGeom prst="rect">
            <a:avLst/>
          </a:prstGeom>
          <a:noFill/>
        </p:spPr>
        <p:txBody>
          <a:bodyPr wrap="none" rtlCol="0">
            <a:spAutoFit/>
          </a:bodyPr>
          <a:lstStyle/>
          <a:p>
            <a:endParaRPr lang="en-US" dirty="0">
              <a:latin typeface="Georgia"/>
              <a:ea typeface="Georgia"/>
              <a:cs typeface="Georgia"/>
            </a:endParaRPr>
          </a:p>
        </p:txBody>
      </p:sp>
      <p:sp>
        <p:nvSpPr>
          <p:cNvPr id="3" name="TextBox 2"/>
          <p:cNvSpPr txBox="1"/>
          <p:nvPr/>
        </p:nvSpPr>
        <p:spPr>
          <a:xfrm>
            <a:off x="685800" y="4572000"/>
            <a:ext cx="4419600" cy="1261884"/>
          </a:xfrm>
          <a:prstGeom prst="rect">
            <a:avLst/>
          </a:prstGeom>
          <a:noFill/>
        </p:spPr>
        <p:txBody>
          <a:bodyPr wrap="square" rtlCol="0">
            <a:spAutoFit/>
          </a:bodyPr>
          <a:lstStyle/>
          <a:p>
            <a:pPr>
              <a:buNone/>
            </a:pPr>
            <a:endParaRPr lang="en-US" sz="1200" dirty="0" smtClean="0">
              <a:latin typeface="Georgia" panose="02040502050405020303" pitchFamily="18" charset="0"/>
              <a:ea typeface="Georgia"/>
              <a:cs typeface="Georgia"/>
            </a:endParaRPr>
          </a:p>
          <a:p>
            <a:pPr>
              <a:buNone/>
            </a:pPr>
            <a:r>
              <a:rPr lang="en-US" sz="1200" dirty="0" smtClean="0">
                <a:latin typeface="Georgia" panose="02040502050405020303" pitchFamily="18" charset="0"/>
                <a:ea typeface="Georgia"/>
                <a:cs typeface="Georgia"/>
              </a:rPr>
              <a:t>As </a:t>
            </a:r>
            <a:r>
              <a:rPr lang="en-US" sz="1200" dirty="0">
                <a:latin typeface="Georgia" panose="02040502050405020303" pitchFamily="18" charset="0"/>
                <a:ea typeface="Georgia"/>
                <a:cs typeface="Georgia"/>
              </a:rPr>
              <a:t>oil becomes more expensive to extract oil service firms will benefit.  Also </a:t>
            </a:r>
            <a:r>
              <a:rPr lang="en-US" sz="1200" dirty="0" smtClean="0">
                <a:latin typeface="Georgia" panose="02040502050405020303" pitchFamily="18" charset="0"/>
                <a:ea typeface="Georgia"/>
                <a:cs typeface="Georgia"/>
              </a:rPr>
              <a:t>SLB’s </a:t>
            </a:r>
            <a:r>
              <a:rPr lang="en-US" sz="1200" dirty="0">
                <a:latin typeface="Georgia" panose="02040502050405020303" pitchFamily="18" charset="0"/>
                <a:ea typeface="Georgia"/>
                <a:cs typeface="Georgia"/>
              </a:rPr>
              <a:t>aggressive R&amp;D stands to expand market share and profits.</a:t>
            </a:r>
          </a:p>
          <a:p>
            <a:pPr>
              <a:buNone/>
            </a:pPr>
            <a:endParaRPr lang="en-US" dirty="0">
              <a:latin typeface="Georgia"/>
              <a:ea typeface="Georgia"/>
              <a:cs typeface="Georgia"/>
            </a:endParaRPr>
          </a:p>
          <a:p>
            <a:r>
              <a:rPr lang="en-US" dirty="0" smtClean="0">
                <a:latin typeface="Georgia"/>
                <a:ea typeface="Georgia"/>
                <a:cs typeface="Georgia"/>
              </a:rPr>
              <a:t> </a:t>
            </a:r>
            <a:endParaRPr lang="en-US" dirty="0">
              <a:latin typeface="Georgia"/>
              <a:ea typeface="Georgia"/>
              <a:cs typeface="Georgia"/>
            </a:endParaRPr>
          </a:p>
        </p:txBody>
      </p:sp>
    </p:spTree>
    <p:extLst>
      <p:ext uri="{BB962C8B-B14F-4D97-AF65-F5344CB8AC3E}">
        <p14:creationId xmlns:p14="http://schemas.microsoft.com/office/powerpoint/2010/main" val="20856992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56566"/>
            <a:ext cx="5715000" cy="2291834"/>
          </a:xfrm>
        </p:spPr>
        <p:txBody>
          <a:bodyPr>
            <a:normAutofit/>
          </a:bodyPr>
          <a:lstStyle/>
          <a:p>
            <a:pPr>
              <a:buNone/>
            </a:pPr>
            <a:r>
              <a:rPr lang="en-US" sz="1200" b="1" u="sng" dirty="0" smtClean="0">
                <a:latin typeface="Georgia" panose="02040502050405020303" pitchFamily="18" charset="0"/>
              </a:rPr>
              <a:t>Position Change</a:t>
            </a:r>
          </a:p>
          <a:p>
            <a:pPr>
              <a:buNone/>
            </a:pPr>
            <a:r>
              <a:rPr lang="en-US" sz="1200" dirty="0" smtClean="0">
                <a:latin typeface="Georgia" panose="02040502050405020303" pitchFamily="18" charset="0"/>
              </a:rPr>
              <a:t>Purchase 165 shares ($12,672)</a:t>
            </a:r>
            <a:endParaRPr lang="en-US" sz="1200" dirty="0">
              <a:solidFill>
                <a:srgbClr val="FF0000"/>
              </a:solidFill>
              <a:latin typeface="Georgia" panose="02040502050405020303" pitchFamily="18" charset="0"/>
            </a:endParaRPr>
          </a:p>
          <a:p>
            <a:pPr>
              <a:buNone/>
            </a:pPr>
            <a:endParaRPr lang="en-US" sz="1200" dirty="0" smtClean="0">
              <a:solidFill>
                <a:srgbClr val="FF0000"/>
              </a:solidFill>
              <a:latin typeface="Georgia" panose="02040502050405020303" pitchFamily="18" charset="0"/>
            </a:endParaRPr>
          </a:p>
          <a:p>
            <a:pPr>
              <a:lnSpc>
                <a:spcPct val="100000"/>
              </a:lnSpc>
              <a:buNone/>
            </a:pPr>
            <a:r>
              <a:rPr lang="en-US" sz="1200" dirty="0" smtClean="0">
                <a:latin typeface="Georgia" panose="02040502050405020303" pitchFamily="18" charset="0"/>
              </a:rPr>
              <a:t>Facebook has a large customer base across multiple countries.  They have </a:t>
            </a:r>
          </a:p>
          <a:p>
            <a:pPr>
              <a:lnSpc>
                <a:spcPct val="100000"/>
              </a:lnSpc>
              <a:buNone/>
            </a:pPr>
            <a:r>
              <a:rPr lang="en-US" sz="1200" dirty="0" smtClean="0">
                <a:latin typeface="Georgia" panose="02040502050405020303" pitchFamily="18" charset="0"/>
              </a:rPr>
              <a:t>a strong portfolio of mergers and acquisitions recently and have been </a:t>
            </a:r>
          </a:p>
          <a:p>
            <a:pPr>
              <a:lnSpc>
                <a:spcPct val="100000"/>
              </a:lnSpc>
              <a:buNone/>
            </a:pPr>
            <a:r>
              <a:rPr lang="en-US" sz="1200" dirty="0" smtClean="0">
                <a:latin typeface="Georgia" panose="02040502050405020303" pitchFamily="18" charset="0"/>
              </a:rPr>
              <a:t>experimenting with a new way of online advertising. </a:t>
            </a: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32</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Growth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 4</a:t>
            </a:r>
            <a:r>
              <a:rPr kumimoji="0" lang="en-US" sz="800" b="0" i="0" u="none" strike="noStrike" kern="1200" cap="none" spc="0" normalizeH="0" baseline="0" noProof="0" dirty="0" smtClean="0">
                <a:ln>
                  <a:noFill/>
                </a:ln>
                <a:effectLst/>
                <a:uLnTx/>
                <a:uFillTx/>
                <a:latin typeface="Georgia"/>
                <a:ea typeface="Georgia"/>
                <a:cs typeface="Georgia"/>
              </a:rPr>
              <a:t>,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err="1" smtClean="0">
                <a:latin typeface="Georgia"/>
                <a:ea typeface="Georgia"/>
                <a:cs typeface="Georgia"/>
              </a:rPr>
              <a:t>facebook</a:t>
            </a:r>
            <a:r>
              <a:rPr lang="en-US" sz="1400" b="1" cap="all" dirty="0" smtClean="0">
                <a:latin typeface="Georgia"/>
                <a:ea typeface="Georgia"/>
                <a:cs typeface="Georgia"/>
              </a:rPr>
              <a:t> </a:t>
            </a:r>
            <a:r>
              <a:rPr lang="en-US" sz="1400" b="1" cap="all" dirty="0">
                <a:latin typeface="Georgia"/>
                <a:ea typeface="Georgia"/>
                <a:cs typeface="Georgia"/>
              </a:rPr>
              <a:t>| </a:t>
            </a:r>
            <a:r>
              <a:rPr lang="en-US" sz="1400" b="1" cap="all" dirty="0" smtClean="0">
                <a:latin typeface="Georgia"/>
                <a:ea typeface="Georgia"/>
                <a:cs typeface="Georgia"/>
              </a:rPr>
              <a:t>FB</a:t>
            </a:r>
            <a:endParaRPr lang="en-US" sz="1400" b="1" cap="all" dirty="0">
              <a:solidFill>
                <a:srgbClr val="FF0000"/>
              </a:solidFill>
              <a:latin typeface="Georgia"/>
              <a:ea typeface="Georgia"/>
              <a:cs typeface="Georgia"/>
            </a:endParaRPr>
          </a:p>
        </p:txBody>
      </p:sp>
      <p:graphicFrame>
        <p:nvGraphicFramePr>
          <p:cNvPr id="8" name="Table 7"/>
          <p:cNvGraphicFramePr>
            <a:graphicFrameLocks noGrp="1"/>
          </p:cNvGraphicFramePr>
          <p:nvPr>
            <p:extLst>
              <p:ext uri="{D42A27DB-BD31-4B8C-83A1-F6EECF244321}">
                <p14:modId xmlns:p14="http://schemas.microsoft.com/office/powerpoint/2010/main" val="2722314442"/>
              </p:ext>
            </p:extLst>
          </p:nvPr>
        </p:nvGraphicFramePr>
        <p:xfrm>
          <a:off x="762000" y="2377440"/>
          <a:ext cx="7921717" cy="1478280"/>
        </p:xfrm>
        <a:graphic>
          <a:graphicData uri="http://schemas.openxmlformats.org/drawingml/2006/table">
            <a:tbl>
              <a:tblPr firstRow="1" bandRow="1">
                <a:tableStyleId>{5C22544A-7EE6-4342-B048-85BDC9FD1C3A}</a:tableStyleId>
              </a:tblPr>
              <a:tblGrid>
                <a:gridCol w="997339"/>
                <a:gridCol w="1154063"/>
                <a:gridCol w="1154063"/>
                <a:gridCol w="1154063"/>
                <a:gridCol w="1154063"/>
                <a:gridCol w="1154063"/>
                <a:gridCol w="1154063"/>
              </a:tblGrid>
              <a:tr h="370840">
                <a:tc>
                  <a:txBody>
                    <a:bodyPr/>
                    <a:lstStyle/>
                    <a:p>
                      <a:endParaRPr lang="en-US" dirty="0">
                        <a:latin typeface="Georgia"/>
                      </a:endParaRPr>
                    </a:p>
                  </a:txBody>
                  <a:tcPr anchor="ctr">
                    <a:solidFill>
                      <a:schemeClr val="tx1"/>
                    </a:solidFill>
                  </a:tcPr>
                </a:tc>
                <a:tc>
                  <a:txBody>
                    <a:bodyPr/>
                    <a:lstStyle/>
                    <a:p>
                      <a:pPr algn="ctr">
                        <a:buNone/>
                      </a:pPr>
                      <a:r>
                        <a:rPr lang="en-US" altLang="en-US" sz="1000" dirty="0" smtClean="0">
                          <a:latin typeface="Georgia"/>
                        </a:rPr>
                        <a:t>Conservative Mentality – Expect to perform better than Industry</a:t>
                      </a:r>
                    </a:p>
                  </a:txBody>
                  <a:tcPr anchor="ctr">
                    <a:solidFill>
                      <a:schemeClr val="tx1"/>
                    </a:solidFill>
                  </a:tcPr>
                </a:tc>
                <a:tc>
                  <a:txBody>
                    <a:bodyPr/>
                    <a:lstStyle/>
                    <a:p>
                      <a:pPr algn="ctr">
                        <a:buNone/>
                      </a:pPr>
                      <a:r>
                        <a:rPr lang="en-US" altLang="en-US" sz="1000" dirty="0" smtClean="0">
                          <a:latin typeface="Georgia"/>
                        </a:rPr>
                        <a:t>Revenue growth ≈&gt; industry average and forecasted to Continue</a:t>
                      </a:r>
                    </a:p>
                  </a:txBody>
                  <a:tcPr anchor="ctr">
                    <a:solidFill>
                      <a:schemeClr val="tx1"/>
                    </a:solidFill>
                  </a:tcPr>
                </a:tc>
                <a:tc>
                  <a:txBody>
                    <a:bodyPr/>
                    <a:lstStyle/>
                    <a:p>
                      <a:pPr algn="ctr">
                        <a:buNone/>
                      </a:pPr>
                      <a:r>
                        <a:rPr lang="en-US" altLang="en-US" sz="1000" dirty="0" smtClean="0">
                          <a:latin typeface="Georgia"/>
                        </a:rPr>
                        <a:t>Strong Earnings ~ 5 years of CAGR</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000" dirty="0" smtClean="0">
                          <a:latin typeface="Georgia"/>
                        </a:rPr>
                        <a:t>ROE ≈ ≥ 15% and &gt; Industry Average</a:t>
                      </a: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PEG ≈ ≤ 1.2 and &lt; Industry Average</a:t>
                      </a:r>
                    </a:p>
                    <a:p>
                      <a:pPr algn="ct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Debt / Equity </a:t>
                      </a:r>
                      <a:br>
                        <a:rPr lang="en-US" altLang="en-US" sz="1000" dirty="0" smtClean="0">
                          <a:latin typeface="Georgia"/>
                        </a:rPr>
                      </a:br>
                      <a:r>
                        <a:rPr lang="en-US" altLang="en-US" sz="1000" dirty="0" smtClean="0">
                          <a:latin typeface="Georgia"/>
                        </a:rPr>
                        <a:t>&lt; 1.5 (or Acceptable Interest Coverage Ratio when D/E &gt;1.0)</a:t>
                      </a:r>
                    </a:p>
                  </a:txBody>
                  <a:tcPr anchor="ctr">
                    <a:solidFill>
                      <a:schemeClr val="tx1"/>
                    </a:solidFill>
                  </a:tcPr>
                </a:tc>
              </a:tr>
              <a:tr h="320040">
                <a:tc>
                  <a:txBody>
                    <a:bodyPr/>
                    <a:lstStyle/>
                    <a:p>
                      <a:r>
                        <a:rPr lang="en-US" sz="1000" b="0" dirty="0" smtClean="0">
                          <a:latin typeface="Georgia"/>
                        </a:rPr>
                        <a:t>FB</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Yes</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58.6% vs. 28.6%</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N/A</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15.55% vs. 12.5%</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1.05</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0.0 vs. 0.1</a:t>
                      </a:r>
                      <a:endParaRPr lang="en-US" sz="1000" b="0" dirty="0">
                        <a:latin typeface="Georgia"/>
                      </a:endParaRPr>
                    </a:p>
                  </a:txBody>
                  <a:tcPr anchor="ctr">
                    <a:solidFill>
                      <a:srgbClr val="BC9A2E">
                        <a:alpha val="30000"/>
                      </a:srgbClr>
                    </a:solidFill>
                  </a:tcPr>
                </a:tc>
              </a:tr>
            </a:tbl>
          </a:graphicData>
        </a:graphic>
      </p:graphicFrame>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p>
        </p:txBody>
      </p:sp>
    </p:spTree>
    <p:extLst>
      <p:ext uri="{BB962C8B-B14F-4D97-AF65-F5344CB8AC3E}">
        <p14:creationId xmlns:p14="http://schemas.microsoft.com/office/powerpoint/2010/main" val="14897561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56566"/>
            <a:ext cx="4876800" cy="2215634"/>
          </a:xfrm>
        </p:spPr>
        <p:txBody>
          <a:bodyPr>
            <a:normAutofit/>
          </a:bodyPr>
          <a:lstStyle/>
          <a:p>
            <a:pPr>
              <a:buNone/>
            </a:pPr>
            <a:r>
              <a:rPr lang="en-US" sz="1200" b="1" u="sng" dirty="0" smtClean="0">
                <a:latin typeface="Georgia" panose="02040502050405020303" pitchFamily="18" charset="0"/>
              </a:rPr>
              <a:t>Position Change</a:t>
            </a:r>
          </a:p>
          <a:p>
            <a:pPr>
              <a:lnSpc>
                <a:spcPct val="100000"/>
              </a:lnSpc>
              <a:buNone/>
            </a:pPr>
            <a:r>
              <a:rPr lang="en-US" sz="1200" dirty="0" smtClean="0">
                <a:latin typeface="Georgia" panose="02040502050405020303" pitchFamily="18" charset="0"/>
              </a:rPr>
              <a:t>Purchased 200 shares ($17,916.40)</a:t>
            </a:r>
          </a:p>
          <a:p>
            <a:pPr>
              <a:lnSpc>
                <a:spcPct val="100000"/>
              </a:lnSpc>
              <a:buNone/>
            </a:pPr>
            <a:endParaRPr lang="en-US" sz="1200" dirty="0">
              <a:latin typeface="Georgia" panose="02040502050405020303" pitchFamily="18" charset="0"/>
            </a:endParaRPr>
          </a:p>
          <a:p>
            <a:pPr>
              <a:lnSpc>
                <a:spcPct val="100000"/>
              </a:lnSpc>
              <a:buNone/>
            </a:pPr>
            <a:r>
              <a:rPr lang="en-US" sz="1200" dirty="0" err="1" smtClean="0">
                <a:latin typeface="Georgia" panose="02040502050405020303" pitchFamily="18" charset="0"/>
              </a:rPr>
              <a:t>Methode</a:t>
            </a:r>
            <a:r>
              <a:rPr lang="en-US" sz="1200" dirty="0" smtClean="0">
                <a:latin typeface="Georgia" panose="02040502050405020303" pitchFamily="18" charset="0"/>
              </a:rPr>
              <a:t> Electronics maintains a diverse amount of products across a</a:t>
            </a:r>
          </a:p>
          <a:p>
            <a:pPr>
              <a:lnSpc>
                <a:spcPct val="100000"/>
              </a:lnSpc>
              <a:buNone/>
            </a:pPr>
            <a:r>
              <a:rPr lang="en-US" sz="1200" dirty="0" smtClean="0">
                <a:latin typeface="Georgia" panose="02040502050405020303" pitchFamily="18" charset="0"/>
              </a:rPr>
              <a:t>broad range of industries.  Because of this, they have a strong, loyal</a:t>
            </a:r>
          </a:p>
          <a:p>
            <a:pPr>
              <a:lnSpc>
                <a:spcPct val="100000"/>
              </a:lnSpc>
              <a:buNone/>
            </a:pPr>
            <a:r>
              <a:rPr lang="en-US" sz="1200" dirty="0" smtClean="0">
                <a:latin typeface="Georgia" panose="02040502050405020303" pitchFamily="18" charset="0"/>
              </a:rPr>
              <a:t>customer base.</a:t>
            </a: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33</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Growth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 4</a:t>
            </a:r>
            <a:r>
              <a:rPr kumimoji="0" lang="en-US" sz="800" b="0" i="0" u="none" strike="noStrike" kern="1200" cap="none" spc="0" normalizeH="0" baseline="0" noProof="0" dirty="0" smtClean="0">
                <a:ln>
                  <a:noFill/>
                </a:ln>
                <a:effectLst/>
                <a:uLnTx/>
                <a:uFillTx/>
                <a:latin typeface="Georgia"/>
                <a:ea typeface="Georgia"/>
                <a:cs typeface="Georgia"/>
              </a:rPr>
              <a:t>,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err="1" smtClean="0">
                <a:latin typeface="Georgia"/>
                <a:ea typeface="Georgia"/>
                <a:cs typeface="Georgia"/>
              </a:rPr>
              <a:t>Methode</a:t>
            </a:r>
            <a:r>
              <a:rPr lang="en-US" sz="1400" b="1" cap="all" dirty="0" smtClean="0">
                <a:latin typeface="Georgia"/>
                <a:ea typeface="Georgia"/>
                <a:cs typeface="Georgia"/>
              </a:rPr>
              <a:t> electronics | MEI</a:t>
            </a:r>
            <a:endParaRPr lang="en-US" sz="1400" b="1" cap="all" dirty="0">
              <a:latin typeface="Georgia"/>
              <a:ea typeface="Georgia"/>
              <a:cs typeface="Georgia"/>
            </a:endParaRPr>
          </a:p>
        </p:txBody>
      </p:sp>
      <p:graphicFrame>
        <p:nvGraphicFramePr>
          <p:cNvPr id="8" name="Table 7"/>
          <p:cNvGraphicFramePr>
            <a:graphicFrameLocks noGrp="1"/>
          </p:cNvGraphicFramePr>
          <p:nvPr>
            <p:extLst>
              <p:ext uri="{D42A27DB-BD31-4B8C-83A1-F6EECF244321}">
                <p14:modId xmlns:p14="http://schemas.microsoft.com/office/powerpoint/2010/main" val="3778161554"/>
              </p:ext>
            </p:extLst>
          </p:nvPr>
        </p:nvGraphicFramePr>
        <p:xfrm>
          <a:off x="762000" y="2377440"/>
          <a:ext cx="7921717" cy="1478280"/>
        </p:xfrm>
        <a:graphic>
          <a:graphicData uri="http://schemas.openxmlformats.org/drawingml/2006/table">
            <a:tbl>
              <a:tblPr firstRow="1" bandRow="1">
                <a:tableStyleId>{5C22544A-7EE6-4342-B048-85BDC9FD1C3A}</a:tableStyleId>
              </a:tblPr>
              <a:tblGrid>
                <a:gridCol w="997339"/>
                <a:gridCol w="1154063"/>
                <a:gridCol w="1154063"/>
                <a:gridCol w="1154063"/>
                <a:gridCol w="1154063"/>
                <a:gridCol w="1154063"/>
                <a:gridCol w="1154063"/>
              </a:tblGrid>
              <a:tr h="370840">
                <a:tc>
                  <a:txBody>
                    <a:bodyPr/>
                    <a:lstStyle/>
                    <a:p>
                      <a:endParaRPr lang="en-US" dirty="0">
                        <a:latin typeface="Georgia"/>
                      </a:endParaRPr>
                    </a:p>
                  </a:txBody>
                  <a:tcPr anchor="ctr">
                    <a:solidFill>
                      <a:schemeClr val="tx1"/>
                    </a:solidFill>
                  </a:tcPr>
                </a:tc>
                <a:tc>
                  <a:txBody>
                    <a:bodyPr/>
                    <a:lstStyle/>
                    <a:p>
                      <a:pPr algn="ctr">
                        <a:buNone/>
                      </a:pPr>
                      <a:r>
                        <a:rPr lang="en-US" altLang="en-US" sz="1000" dirty="0" smtClean="0">
                          <a:latin typeface="Georgia"/>
                        </a:rPr>
                        <a:t>Conservative Mentality – Expect to perform better than Industry</a:t>
                      </a:r>
                    </a:p>
                  </a:txBody>
                  <a:tcPr anchor="ctr">
                    <a:solidFill>
                      <a:schemeClr val="tx1"/>
                    </a:solidFill>
                  </a:tcPr>
                </a:tc>
                <a:tc>
                  <a:txBody>
                    <a:bodyPr/>
                    <a:lstStyle/>
                    <a:p>
                      <a:pPr algn="ctr">
                        <a:buNone/>
                      </a:pPr>
                      <a:r>
                        <a:rPr lang="en-US" altLang="en-US" sz="1000" dirty="0" smtClean="0">
                          <a:latin typeface="Georgia"/>
                        </a:rPr>
                        <a:t>Revenue growth ≈&gt; industry average and forecasted to Continue</a:t>
                      </a:r>
                    </a:p>
                  </a:txBody>
                  <a:tcPr anchor="ctr">
                    <a:solidFill>
                      <a:schemeClr val="tx1"/>
                    </a:solidFill>
                  </a:tcPr>
                </a:tc>
                <a:tc>
                  <a:txBody>
                    <a:bodyPr/>
                    <a:lstStyle/>
                    <a:p>
                      <a:pPr algn="ctr">
                        <a:buNone/>
                      </a:pPr>
                      <a:r>
                        <a:rPr lang="en-US" altLang="en-US" sz="1000" dirty="0" smtClean="0">
                          <a:latin typeface="Georgia"/>
                        </a:rPr>
                        <a:t>Strong Earnings ~ 5 years of CAGR</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000" dirty="0" smtClean="0">
                          <a:latin typeface="Georgia"/>
                        </a:rPr>
                        <a:t>ROE ≈ ≥ 15% and &gt; Industry Average</a:t>
                      </a: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PEG ≈ ≤ 1.2 and &lt; Industry Average</a:t>
                      </a:r>
                    </a:p>
                    <a:p>
                      <a:pPr algn="ct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Debt / Equity </a:t>
                      </a:r>
                      <a:br>
                        <a:rPr lang="en-US" altLang="en-US" sz="1000" dirty="0" smtClean="0">
                          <a:latin typeface="Georgia"/>
                        </a:rPr>
                      </a:br>
                      <a:r>
                        <a:rPr lang="en-US" altLang="en-US" sz="1000" dirty="0" smtClean="0">
                          <a:latin typeface="Georgia"/>
                        </a:rPr>
                        <a:t>&lt; 1.5 (or Acceptable Interest Coverage Ratio when D/E &gt;1.0)</a:t>
                      </a:r>
                    </a:p>
                  </a:txBody>
                  <a:tcPr anchor="ctr">
                    <a:solidFill>
                      <a:schemeClr val="tx1"/>
                    </a:solidFill>
                  </a:tcPr>
                </a:tc>
              </a:tr>
              <a:tr h="320040">
                <a:tc>
                  <a:txBody>
                    <a:bodyPr/>
                    <a:lstStyle/>
                    <a:p>
                      <a:r>
                        <a:rPr lang="en-US" sz="1000" b="0" dirty="0" smtClean="0">
                          <a:latin typeface="Georgia"/>
                        </a:rPr>
                        <a:t>MEI</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Yes</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21.8% vs. 3.5%</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12.5%</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29.2% vs. 9.1%</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0.76</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0.1</a:t>
                      </a:r>
                      <a:r>
                        <a:rPr lang="en-US" sz="1000" b="0" baseline="0" dirty="0" smtClean="0">
                          <a:latin typeface="Georgia"/>
                        </a:rPr>
                        <a:t> vs. 0.3</a:t>
                      </a:r>
                      <a:endParaRPr lang="en-US" sz="1000" b="0" dirty="0">
                        <a:latin typeface="Georgia"/>
                      </a:endParaRPr>
                    </a:p>
                  </a:txBody>
                  <a:tcPr anchor="ctr">
                    <a:solidFill>
                      <a:srgbClr val="BC9A2E">
                        <a:alpha val="30000"/>
                      </a:srgbClr>
                    </a:solidFill>
                  </a:tcPr>
                </a:tc>
              </a:tr>
            </a:tbl>
          </a:graphicData>
        </a:graphic>
      </p:graphicFrame>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p>
        </p:txBody>
      </p:sp>
    </p:spTree>
    <p:extLst>
      <p:ext uri="{BB962C8B-B14F-4D97-AF65-F5344CB8AC3E}">
        <p14:creationId xmlns:p14="http://schemas.microsoft.com/office/powerpoint/2010/main" val="42923089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56566"/>
            <a:ext cx="5486400" cy="2215634"/>
          </a:xfrm>
        </p:spPr>
        <p:txBody>
          <a:bodyPr>
            <a:normAutofit/>
          </a:bodyPr>
          <a:lstStyle/>
          <a:p>
            <a:pPr>
              <a:buNone/>
            </a:pPr>
            <a:r>
              <a:rPr lang="en-US" sz="1200" b="1" u="sng" dirty="0" smtClean="0">
                <a:latin typeface="Georgia" panose="02040502050405020303" pitchFamily="18" charset="0"/>
              </a:rPr>
              <a:t>Position Change</a:t>
            </a:r>
          </a:p>
          <a:p>
            <a:pPr>
              <a:lnSpc>
                <a:spcPct val="100000"/>
              </a:lnSpc>
              <a:buNone/>
            </a:pPr>
            <a:r>
              <a:rPr lang="en-US" sz="1200" dirty="0" smtClean="0">
                <a:latin typeface="Georgia" panose="02040502050405020303" pitchFamily="18" charset="0"/>
              </a:rPr>
              <a:t>Purchased 350 shares at $89.582 ($14,280.00)</a:t>
            </a:r>
          </a:p>
          <a:p>
            <a:pPr>
              <a:lnSpc>
                <a:spcPct val="100000"/>
              </a:lnSpc>
              <a:buNone/>
            </a:pPr>
            <a:endParaRPr lang="en-US" sz="1200" dirty="0">
              <a:latin typeface="Georgia" panose="02040502050405020303" pitchFamily="18" charset="0"/>
            </a:endParaRPr>
          </a:p>
          <a:p>
            <a:pPr>
              <a:lnSpc>
                <a:spcPct val="100000"/>
              </a:lnSpc>
              <a:buNone/>
            </a:pPr>
            <a:r>
              <a:rPr lang="en-US" sz="1200" dirty="0" err="1" smtClean="0">
                <a:latin typeface="Georgia" panose="02040502050405020303" pitchFamily="18" charset="0"/>
              </a:rPr>
              <a:t>AmTrust</a:t>
            </a:r>
            <a:r>
              <a:rPr lang="en-US" sz="1200" dirty="0" smtClean="0">
                <a:latin typeface="Georgia" panose="02040502050405020303" pitchFamily="18" charset="0"/>
              </a:rPr>
              <a:t> Financial is globally diverse, providing operations in developed</a:t>
            </a:r>
          </a:p>
          <a:p>
            <a:pPr>
              <a:lnSpc>
                <a:spcPct val="100000"/>
              </a:lnSpc>
              <a:buNone/>
            </a:pPr>
            <a:r>
              <a:rPr lang="en-US" sz="1200" dirty="0" smtClean="0">
                <a:latin typeface="Georgia" panose="02040502050405020303" pitchFamily="18" charset="0"/>
              </a:rPr>
              <a:t>and developing markets.  The company offers specialty insurance programs</a:t>
            </a:r>
          </a:p>
          <a:p>
            <a:pPr>
              <a:lnSpc>
                <a:spcPct val="100000"/>
              </a:lnSpc>
              <a:buNone/>
            </a:pPr>
            <a:r>
              <a:rPr lang="en-US" sz="1200" dirty="0" smtClean="0">
                <a:latin typeface="Georgia" panose="02040502050405020303" pitchFamily="18" charset="0"/>
              </a:rPr>
              <a:t>that allow for a diverse mix of products.</a:t>
            </a: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34</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Growth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 4</a:t>
            </a:r>
            <a:r>
              <a:rPr kumimoji="0" lang="en-US" sz="800" b="0" i="0" u="none" strike="noStrike" kern="1200" cap="none" spc="0" normalizeH="0" baseline="0" noProof="0" dirty="0" smtClean="0">
                <a:ln>
                  <a:noFill/>
                </a:ln>
                <a:effectLst/>
                <a:uLnTx/>
                <a:uFillTx/>
                <a:latin typeface="Georgia"/>
                <a:ea typeface="Georgia"/>
                <a:cs typeface="Georgia"/>
              </a:rPr>
              <a:t>,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err="1" smtClean="0">
                <a:latin typeface="Georgia"/>
                <a:ea typeface="Georgia"/>
                <a:cs typeface="Georgia"/>
              </a:rPr>
              <a:t>Amtrust</a:t>
            </a:r>
            <a:r>
              <a:rPr lang="en-US" sz="1400" b="1" cap="all" dirty="0" smtClean="0">
                <a:latin typeface="Georgia"/>
                <a:ea typeface="Georgia"/>
                <a:cs typeface="Georgia"/>
              </a:rPr>
              <a:t> financial | </a:t>
            </a:r>
            <a:r>
              <a:rPr lang="en-US" sz="1400" b="1" cap="all" dirty="0" err="1" smtClean="0">
                <a:latin typeface="Georgia"/>
                <a:ea typeface="Georgia"/>
                <a:cs typeface="Georgia"/>
              </a:rPr>
              <a:t>afsi</a:t>
            </a:r>
            <a:endParaRPr lang="en-US" sz="1400" b="1" cap="all" dirty="0">
              <a:latin typeface="Georgia"/>
              <a:ea typeface="Georgia"/>
              <a:cs typeface="Georgia"/>
            </a:endParaRPr>
          </a:p>
        </p:txBody>
      </p:sp>
      <p:graphicFrame>
        <p:nvGraphicFramePr>
          <p:cNvPr id="8" name="Table 7"/>
          <p:cNvGraphicFramePr>
            <a:graphicFrameLocks noGrp="1"/>
          </p:cNvGraphicFramePr>
          <p:nvPr>
            <p:extLst>
              <p:ext uri="{D42A27DB-BD31-4B8C-83A1-F6EECF244321}">
                <p14:modId xmlns:p14="http://schemas.microsoft.com/office/powerpoint/2010/main" val="3829765201"/>
              </p:ext>
            </p:extLst>
          </p:nvPr>
        </p:nvGraphicFramePr>
        <p:xfrm>
          <a:off x="762000" y="2377440"/>
          <a:ext cx="7921717" cy="1478280"/>
        </p:xfrm>
        <a:graphic>
          <a:graphicData uri="http://schemas.openxmlformats.org/drawingml/2006/table">
            <a:tbl>
              <a:tblPr firstRow="1" bandRow="1">
                <a:tableStyleId>{5C22544A-7EE6-4342-B048-85BDC9FD1C3A}</a:tableStyleId>
              </a:tblPr>
              <a:tblGrid>
                <a:gridCol w="997339"/>
                <a:gridCol w="1154063"/>
                <a:gridCol w="1154063"/>
                <a:gridCol w="1154063"/>
                <a:gridCol w="1154063"/>
                <a:gridCol w="1154063"/>
                <a:gridCol w="1154063"/>
              </a:tblGrid>
              <a:tr h="370840">
                <a:tc>
                  <a:txBody>
                    <a:bodyPr/>
                    <a:lstStyle/>
                    <a:p>
                      <a:endParaRPr lang="en-US" dirty="0">
                        <a:latin typeface="Georgia"/>
                      </a:endParaRPr>
                    </a:p>
                  </a:txBody>
                  <a:tcPr anchor="ctr">
                    <a:solidFill>
                      <a:schemeClr val="tx1"/>
                    </a:solidFill>
                  </a:tcPr>
                </a:tc>
                <a:tc>
                  <a:txBody>
                    <a:bodyPr/>
                    <a:lstStyle/>
                    <a:p>
                      <a:pPr algn="ctr">
                        <a:buNone/>
                      </a:pPr>
                      <a:r>
                        <a:rPr lang="en-US" altLang="en-US" sz="1000" dirty="0" smtClean="0">
                          <a:latin typeface="Georgia"/>
                        </a:rPr>
                        <a:t>Conservative Mentality – Expect to perform better than Industry</a:t>
                      </a:r>
                    </a:p>
                  </a:txBody>
                  <a:tcPr anchor="ctr">
                    <a:solidFill>
                      <a:schemeClr val="tx1"/>
                    </a:solidFill>
                  </a:tcPr>
                </a:tc>
                <a:tc>
                  <a:txBody>
                    <a:bodyPr/>
                    <a:lstStyle/>
                    <a:p>
                      <a:pPr algn="ctr">
                        <a:buNone/>
                      </a:pPr>
                      <a:r>
                        <a:rPr lang="en-US" altLang="en-US" sz="1000" dirty="0" smtClean="0">
                          <a:latin typeface="Georgia"/>
                        </a:rPr>
                        <a:t>Revenue growth ≈&gt; industry average and forecasted to Continue</a:t>
                      </a:r>
                    </a:p>
                  </a:txBody>
                  <a:tcPr anchor="ctr">
                    <a:solidFill>
                      <a:schemeClr val="tx1"/>
                    </a:solidFill>
                  </a:tcPr>
                </a:tc>
                <a:tc>
                  <a:txBody>
                    <a:bodyPr/>
                    <a:lstStyle/>
                    <a:p>
                      <a:pPr algn="ctr">
                        <a:buNone/>
                      </a:pPr>
                      <a:r>
                        <a:rPr lang="en-US" altLang="en-US" sz="1000" dirty="0" smtClean="0">
                          <a:latin typeface="Georgia"/>
                        </a:rPr>
                        <a:t>Strong Earnings ~ 5 years of CAGR</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000" dirty="0" smtClean="0">
                          <a:latin typeface="Georgia"/>
                        </a:rPr>
                        <a:t>ROE ≈ ≥ 15% and &gt; Industry Average</a:t>
                      </a: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PEG ≈ ≤ 1.2 and &lt; Industry Average</a:t>
                      </a:r>
                    </a:p>
                    <a:p>
                      <a:pPr algn="ctr"/>
                      <a:endParaRPr lang="en-US" sz="1000" dirty="0">
                        <a:latin typeface="Georgia"/>
                      </a:endParaRPr>
                    </a:p>
                  </a:txBody>
                  <a:tcPr anchor="ctr">
                    <a:solidFill>
                      <a:schemeClr val="tx1"/>
                    </a:solidFill>
                  </a:tcPr>
                </a:tc>
                <a:tc>
                  <a:txBody>
                    <a:bodyPr/>
                    <a:lstStyle/>
                    <a:p>
                      <a:pPr algn="ctr">
                        <a:buNone/>
                      </a:pPr>
                      <a:r>
                        <a:rPr lang="en-US" altLang="en-US" sz="1000" dirty="0" smtClean="0">
                          <a:latin typeface="Georgia"/>
                        </a:rPr>
                        <a:t>Debt / Equity </a:t>
                      </a:r>
                      <a:br>
                        <a:rPr lang="en-US" altLang="en-US" sz="1000" dirty="0" smtClean="0">
                          <a:latin typeface="Georgia"/>
                        </a:rPr>
                      </a:br>
                      <a:r>
                        <a:rPr lang="en-US" altLang="en-US" sz="1000" dirty="0" smtClean="0">
                          <a:latin typeface="Georgia"/>
                        </a:rPr>
                        <a:t>&lt; 1.5 (or Acceptable Interest Coverage Ratio when D/E &gt;1.0)</a:t>
                      </a:r>
                    </a:p>
                  </a:txBody>
                  <a:tcPr anchor="ctr">
                    <a:solidFill>
                      <a:schemeClr val="tx1"/>
                    </a:solidFill>
                  </a:tcPr>
                </a:tc>
              </a:tr>
              <a:tr h="320040">
                <a:tc>
                  <a:txBody>
                    <a:bodyPr/>
                    <a:lstStyle/>
                    <a:p>
                      <a:r>
                        <a:rPr lang="en-US" sz="1000" b="0" dirty="0" smtClean="0">
                          <a:latin typeface="Georgia"/>
                        </a:rPr>
                        <a:t>AFSI</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Yes</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39.1% vs. 5.2%</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36.2%</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24.1% vs. 10.2%</a:t>
                      </a:r>
                      <a:endParaRPr lang="en-US" sz="1000" b="0" dirty="0">
                        <a:latin typeface="Georgia"/>
                      </a:endParaRPr>
                    </a:p>
                  </a:txBody>
                  <a:tcPr anchor="ctr">
                    <a:solidFill>
                      <a:srgbClr val="BC9A2E">
                        <a:alpha val="30000"/>
                      </a:srgbClr>
                    </a:solidFill>
                  </a:tcPr>
                </a:tc>
                <a:tc>
                  <a:txBody>
                    <a:bodyPr/>
                    <a:lstStyle/>
                    <a:p>
                      <a:pPr algn="ctr"/>
                      <a:r>
                        <a:rPr lang="en-US" sz="1000" b="0" dirty="0" smtClean="0">
                          <a:latin typeface="Georgia"/>
                        </a:rPr>
                        <a:t>0.59</a:t>
                      </a:r>
                      <a:endParaRPr lang="en-US" sz="1000" b="0" dirty="0">
                        <a:latin typeface="Georgia"/>
                      </a:endParaRPr>
                    </a:p>
                  </a:txBody>
                  <a:tcPr anchor="ctr">
                    <a:solidFill>
                      <a:srgbClr val="BC9A2E">
                        <a:alpha val="30000"/>
                      </a:srgbClr>
                    </a:solidFill>
                  </a:tcPr>
                </a:tc>
                <a:tc>
                  <a:txBody>
                    <a:bodyPr/>
                    <a:lstStyle/>
                    <a:p>
                      <a:pPr algn="ctr"/>
                      <a:r>
                        <a:rPr lang="en-US" sz="1000" b="0" baseline="0" dirty="0" smtClean="0">
                          <a:latin typeface="Georgia"/>
                        </a:rPr>
                        <a:t>0.5</a:t>
                      </a:r>
                      <a:endParaRPr lang="en-US" sz="1000" b="0" dirty="0">
                        <a:latin typeface="Georgia"/>
                      </a:endParaRPr>
                    </a:p>
                  </a:txBody>
                  <a:tcPr anchor="ctr">
                    <a:solidFill>
                      <a:srgbClr val="BC9A2E">
                        <a:alpha val="30000"/>
                      </a:srgbClr>
                    </a:solidFill>
                  </a:tcPr>
                </a:tc>
              </a:tr>
            </a:tbl>
          </a:graphicData>
        </a:graphic>
      </p:graphicFrame>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p>
        </p:txBody>
      </p:sp>
    </p:spTree>
    <p:extLst>
      <p:ext uri="{BB962C8B-B14F-4D97-AF65-F5344CB8AC3E}">
        <p14:creationId xmlns:p14="http://schemas.microsoft.com/office/powerpoint/2010/main" val="35820952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dirty="0" smtClean="0">
                <a:latin typeface="Georgia" panose="02040502050405020303" pitchFamily="18" charset="0"/>
              </a:rPr>
              <a:t>Value Strategy Overview</a:t>
            </a:r>
            <a:endParaRPr lang="en-US" sz="2400" dirty="0">
              <a:latin typeface="Georgia" panose="02040502050405020303" pitchFamily="18" charset="0"/>
            </a:endParaRPr>
          </a:p>
        </p:txBody>
      </p:sp>
      <p:sp>
        <p:nvSpPr>
          <p:cNvPr id="9" name="Content Placeholder 8"/>
          <p:cNvSpPr>
            <a:spLocks noGrp="1"/>
          </p:cNvSpPr>
          <p:nvPr>
            <p:ph idx="1"/>
          </p:nvPr>
        </p:nvSpPr>
        <p:spPr>
          <a:xfrm>
            <a:off x="685800" y="2057400"/>
            <a:ext cx="3962400" cy="4343400"/>
          </a:xfrm>
        </p:spPr>
        <p:txBody>
          <a:bodyPr>
            <a:normAutofit/>
          </a:bodyPr>
          <a:lstStyle/>
          <a:p>
            <a:pPr>
              <a:buNone/>
            </a:pPr>
            <a:r>
              <a:rPr lang="en-US" sz="1200" b="1" u="sng" dirty="0" smtClean="0">
                <a:latin typeface="Georgia" panose="02040502050405020303" pitchFamily="18" charset="0"/>
              </a:rPr>
              <a:t>Buy Criteria</a:t>
            </a:r>
            <a:endParaRPr lang="en-US" altLang="en-US" sz="1200" dirty="0" smtClean="0">
              <a:latin typeface="Georgia" panose="02040502050405020303" pitchFamily="18" charset="0"/>
            </a:endParaRPr>
          </a:p>
          <a:p>
            <a:pPr marL="0" indent="0">
              <a:buSzPct val="75000"/>
              <a:buNone/>
            </a:pPr>
            <a:r>
              <a:rPr lang="en-US" altLang="en-US" sz="1200" dirty="0" smtClean="0">
                <a:latin typeface="Georgia" panose="02040502050405020303" pitchFamily="18" charset="0"/>
              </a:rPr>
              <a:t>- Price/Sales </a:t>
            </a:r>
            <a:r>
              <a:rPr lang="en-US" altLang="en-US" sz="1200" dirty="0">
                <a:latin typeface="Georgia" panose="02040502050405020303" pitchFamily="18" charset="0"/>
              </a:rPr>
              <a:t>&lt; industry average</a:t>
            </a:r>
          </a:p>
          <a:p>
            <a:pPr marL="0" indent="0">
              <a:buSzPct val="75000"/>
              <a:buNone/>
            </a:pPr>
            <a:r>
              <a:rPr lang="en-US" altLang="en-US" sz="1200" dirty="0" smtClean="0">
                <a:latin typeface="Georgia" panose="02040502050405020303" pitchFamily="18" charset="0"/>
              </a:rPr>
              <a:t>- Price/Book </a:t>
            </a:r>
            <a:r>
              <a:rPr lang="en-US" altLang="en-US" sz="1200" dirty="0">
                <a:latin typeface="Georgia" panose="02040502050405020303" pitchFamily="18" charset="0"/>
              </a:rPr>
              <a:t>Value &lt; industry average</a:t>
            </a:r>
          </a:p>
          <a:p>
            <a:pPr marL="0" indent="0">
              <a:buSzPct val="75000"/>
              <a:buNone/>
            </a:pPr>
            <a:r>
              <a:rPr lang="en-US" altLang="en-US" sz="1200" dirty="0" smtClean="0">
                <a:latin typeface="Georgia" panose="02040502050405020303" pitchFamily="18" charset="0"/>
              </a:rPr>
              <a:t>- Dividends </a:t>
            </a:r>
            <a:r>
              <a:rPr lang="en-US" altLang="en-US" sz="1200" dirty="0">
                <a:latin typeface="Georgia" panose="02040502050405020303" pitchFamily="18" charset="0"/>
              </a:rPr>
              <a:t>&gt; Industry Average</a:t>
            </a:r>
          </a:p>
          <a:p>
            <a:pPr marL="0" indent="0">
              <a:buSzPct val="75000"/>
              <a:buNone/>
            </a:pPr>
            <a:r>
              <a:rPr lang="en-US" altLang="en-US" sz="1200" dirty="0" smtClean="0">
                <a:latin typeface="Georgia" panose="02040502050405020303" pitchFamily="18" charset="0"/>
              </a:rPr>
              <a:t>- Positive </a:t>
            </a:r>
            <a:r>
              <a:rPr lang="en-US" altLang="en-US" sz="1200" dirty="0">
                <a:latin typeface="Georgia" panose="02040502050405020303" pitchFamily="18" charset="0"/>
              </a:rPr>
              <a:t>Free Cash Flow</a:t>
            </a:r>
          </a:p>
          <a:p>
            <a:pPr>
              <a:buNone/>
            </a:pPr>
            <a:endParaRPr lang="en-US" sz="1200" dirty="0" smtClean="0">
              <a:latin typeface="Georgia" panose="02040502050405020303" pitchFamily="18" charset="0"/>
            </a:endParaRPr>
          </a:p>
          <a:p>
            <a:pPr>
              <a:buNone/>
            </a:pPr>
            <a:endParaRPr lang="en-US" sz="1600" dirty="0" smtClean="0"/>
          </a:p>
          <a:p>
            <a:pPr>
              <a:buNone/>
            </a:pPr>
            <a:endParaRPr lang="en-US" sz="1600" dirty="0"/>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35</a:t>
            </a:fld>
            <a:endParaRPr lang="en-US" dirty="0"/>
          </a:p>
        </p:txBody>
      </p:sp>
      <p:sp>
        <p:nvSpPr>
          <p:cNvPr id="5" name="Content Placeholder 8"/>
          <p:cNvSpPr txBox="1">
            <a:spLocks/>
          </p:cNvSpPr>
          <p:nvPr/>
        </p:nvSpPr>
        <p:spPr>
          <a:xfrm>
            <a:off x="4876800" y="2057399"/>
            <a:ext cx="3962400" cy="43434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200" b="1" u="sng" dirty="0" smtClean="0">
                <a:latin typeface="Georgia" panose="02040502050405020303" pitchFamily="18" charset="0"/>
              </a:rPr>
              <a:t>Sell Criteria</a:t>
            </a:r>
            <a:endParaRPr lang="en-US" sz="1200" dirty="0">
              <a:latin typeface="Georgia" panose="02040502050405020303" pitchFamily="18" charset="0"/>
            </a:endParaRPr>
          </a:p>
          <a:p>
            <a:pPr>
              <a:buFont typeface="Arial" pitchFamily="34" charset="0"/>
              <a:buNone/>
            </a:pPr>
            <a:r>
              <a:rPr lang="en-US" altLang="en-US" sz="1200" dirty="0" smtClean="0">
                <a:latin typeface="Georgia" panose="02040502050405020303" pitchFamily="18" charset="0"/>
              </a:rPr>
              <a:t>Re-evaluate positions when: </a:t>
            </a:r>
          </a:p>
          <a:p>
            <a:pPr marL="457200" lvl="1" indent="0" eaLnBrk="0" hangingPunct="0">
              <a:buSzPct val="75000"/>
              <a:buNone/>
              <a:defRPr/>
            </a:pPr>
            <a:r>
              <a:rPr lang="en-US" altLang="en-US" sz="1200" dirty="0" smtClean="0">
                <a:latin typeface="Georgia" panose="02040502050405020303" pitchFamily="18" charset="0"/>
              </a:rPr>
              <a:t>- </a:t>
            </a:r>
            <a:r>
              <a:rPr lang="en-US" sz="1200" kern="0" dirty="0">
                <a:latin typeface="Georgia" panose="02040502050405020303" pitchFamily="18" charset="0"/>
              </a:rPr>
              <a:t>Merger or acquisition news</a:t>
            </a:r>
          </a:p>
          <a:p>
            <a:pPr marL="457200" lvl="1" indent="0" eaLnBrk="0" hangingPunct="0">
              <a:buSzPct val="75000"/>
              <a:buNone/>
              <a:defRPr/>
            </a:pPr>
            <a:r>
              <a:rPr lang="en-US" sz="1200" kern="0" dirty="0" smtClean="0">
                <a:latin typeface="Georgia" panose="02040502050405020303" pitchFamily="18" charset="0"/>
              </a:rPr>
              <a:t>- Significant </a:t>
            </a:r>
            <a:r>
              <a:rPr lang="en-US" sz="1200" kern="0" dirty="0">
                <a:latin typeface="Georgia" panose="02040502050405020303" pitchFamily="18" charset="0"/>
              </a:rPr>
              <a:t>earnings restatement</a:t>
            </a:r>
          </a:p>
          <a:p>
            <a:pPr marL="457200" lvl="1" indent="0" eaLnBrk="0" hangingPunct="0">
              <a:buSzPct val="75000"/>
              <a:buNone/>
              <a:defRPr/>
            </a:pPr>
            <a:r>
              <a:rPr lang="en-US" sz="1200" kern="0" dirty="0" smtClean="0">
                <a:latin typeface="Georgia" panose="02040502050405020303" pitchFamily="18" charset="0"/>
              </a:rPr>
              <a:t>- Change </a:t>
            </a:r>
            <a:r>
              <a:rPr lang="en-US" sz="1200" kern="0" dirty="0">
                <a:latin typeface="Georgia" panose="02040502050405020303" pitchFamily="18" charset="0"/>
              </a:rPr>
              <a:t>in executive management</a:t>
            </a:r>
          </a:p>
          <a:p>
            <a:pPr marL="457200" lvl="1" indent="0" eaLnBrk="0" hangingPunct="0">
              <a:buSzPct val="75000"/>
              <a:buNone/>
              <a:defRPr/>
            </a:pPr>
            <a:r>
              <a:rPr lang="en-US" sz="1200" kern="0" dirty="0" smtClean="0">
                <a:latin typeface="Georgia" panose="02040502050405020303" pitchFamily="18" charset="0"/>
              </a:rPr>
              <a:t>- Exceed </a:t>
            </a:r>
            <a:r>
              <a:rPr lang="en-US" sz="1200" kern="0" dirty="0">
                <a:latin typeface="Georgia" panose="02040502050405020303" pitchFamily="18" charset="0"/>
              </a:rPr>
              <a:t>initial price target</a:t>
            </a:r>
          </a:p>
          <a:p>
            <a:pPr marL="457200" lvl="1" indent="0" eaLnBrk="0" hangingPunct="0">
              <a:buSzPct val="75000"/>
              <a:buNone/>
              <a:defRPr/>
            </a:pPr>
            <a:r>
              <a:rPr lang="en-US" sz="1200" kern="0" dirty="0" smtClean="0">
                <a:latin typeface="Georgia" panose="02040502050405020303" pitchFamily="18" charset="0"/>
              </a:rPr>
              <a:t>- Price </a:t>
            </a:r>
            <a:r>
              <a:rPr lang="en-US" sz="1200" kern="0" dirty="0">
                <a:latin typeface="Georgia" panose="02040502050405020303" pitchFamily="18" charset="0"/>
              </a:rPr>
              <a:t>approaches sell stop</a:t>
            </a:r>
          </a:p>
          <a:p>
            <a:pPr marL="457200" lvl="1" indent="0" eaLnBrk="0" hangingPunct="0">
              <a:buSzPct val="75000"/>
              <a:buNone/>
              <a:defRPr/>
            </a:pPr>
            <a:r>
              <a:rPr lang="en-US" sz="1200" kern="0" dirty="0" smtClean="0">
                <a:latin typeface="Georgia" panose="02040502050405020303" pitchFamily="18" charset="0"/>
              </a:rPr>
              <a:t>- Superior </a:t>
            </a:r>
            <a:r>
              <a:rPr lang="en-US" sz="1200" kern="0" dirty="0">
                <a:latin typeface="Georgia" panose="02040502050405020303" pitchFamily="18" charset="0"/>
              </a:rPr>
              <a:t>investment alternatives are </a:t>
            </a:r>
            <a:r>
              <a:rPr lang="en-US" sz="1200" kern="0" dirty="0" smtClean="0">
                <a:latin typeface="Georgia" panose="02040502050405020303" pitchFamily="18" charset="0"/>
              </a:rPr>
              <a:t/>
            </a:r>
            <a:br>
              <a:rPr lang="en-US" sz="1200" kern="0" dirty="0" smtClean="0">
                <a:latin typeface="Georgia" panose="02040502050405020303" pitchFamily="18" charset="0"/>
              </a:rPr>
            </a:br>
            <a:r>
              <a:rPr lang="en-US" sz="1200" kern="0" dirty="0" smtClean="0">
                <a:latin typeface="Georgia" panose="02040502050405020303" pitchFamily="18" charset="0"/>
              </a:rPr>
              <a:t>   identified</a:t>
            </a:r>
            <a:endParaRPr lang="en-US" sz="1200" kern="0" dirty="0">
              <a:latin typeface="Georgia" panose="02040502050405020303" pitchFamily="18" charset="0"/>
            </a:endParaRPr>
          </a:p>
          <a:p>
            <a:pPr marL="0" indent="0">
              <a:lnSpc>
                <a:spcPct val="120000"/>
              </a:lnSpc>
              <a:spcBef>
                <a:spcPts val="228"/>
              </a:spcBef>
              <a:buNone/>
            </a:pPr>
            <a:endParaRPr lang="en-US" altLang="en-US" sz="1200" dirty="0" smtClean="0">
              <a:latin typeface="Georgia" panose="02040502050405020303" pitchFamily="18" charset="0"/>
            </a:endParaRPr>
          </a:p>
          <a:p>
            <a:pPr marL="0" indent="0">
              <a:lnSpc>
                <a:spcPct val="120000"/>
              </a:lnSpc>
              <a:spcBef>
                <a:spcPts val="228"/>
              </a:spcBef>
              <a:buNone/>
            </a:pPr>
            <a:r>
              <a:rPr lang="en-US" altLang="en-US" sz="1200" dirty="0" smtClean="0">
                <a:latin typeface="Georgia" panose="02040502050405020303" pitchFamily="18" charset="0"/>
              </a:rPr>
              <a:t>Evaluate Sell under following: </a:t>
            </a:r>
          </a:p>
          <a:p>
            <a:pPr marL="457200" lvl="1" indent="0" eaLnBrk="0" hangingPunct="0">
              <a:buSzPct val="75000"/>
              <a:buNone/>
              <a:defRPr/>
            </a:pPr>
            <a:r>
              <a:rPr lang="en-US" sz="1200" kern="0" dirty="0" smtClean="0">
                <a:latin typeface="Georgia" panose="02040502050405020303" pitchFamily="18" charset="0"/>
              </a:rPr>
              <a:t>- Beginning </a:t>
            </a:r>
            <a:r>
              <a:rPr lang="en-US" sz="1200" kern="0" dirty="0">
                <a:latin typeface="Georgia" panose="02040502050405020303" pitchFamily="18" charset="0"/>
              </a:rPr>
              <a:t>to trend downwards</a:t>
            </a:r>
          </a:p>
          <a:p>
            <a:pPr marL="457200" lvl="1" indent="0" eaLnBrk="0" hangingPunct="0">
              <a:buSzPct val="75000"/>
              <a:buNone/>
              <a:defRPr/>
            </a:pPr>
            <a:r>
              <a:rPr lang="en-US" sz="1200" kern="0" dirty="0" smtClean="0">
                <a:latin typeface="Georgia" panose="02040502050405020303" pitchFamily="18" charset="0"/>
              </a:rPr>
              <a:t>- Significant </a:t>
            </a:r>
            <a:r>
              <a:rPr lang="en-US" sz="1200" kern="0" dirty="0">
                <a:latin typeface="Georgia" panose="02040502050405020303" pitchFamily="18" charset="0"/>
              </a:rPr>
              <a:t>industry news </a:t>
            </a:r>
          </a:p>
          <a:p>
            <a:pPr>
              <a:buFont typeface="Arial" pitchFamily="34" charset="0"/>
              <a:buNone/>
            </a:pPr>
            <a:endParaRPr lang="en-US" sz="1200" dirty="0" smtClean="0">
              <a:latin typeface="Georgia" panose="02040502050405020303" pitchFamily="18" charset="0"/>
            </a:endParaRPr>
          </a:p>
          <a:p>
            <a:pPr>
              <a:buFont typeface="Arial" pitchFamily="34" charset="0"/>
              <a:buNone/>
            </a:pPr>
            <a:endParaRPr lang="en-US" sz="1200" dirty="0">
              <a:latin typeface="Georgia" panose="02040502050405020303" pitchFamily="18" charset="0"/>
            </a:endParaRPr>
          </a:p>
        </p:txBody>
      </p:sp>
      <p:sp>
        <p:nvSpPr>
          <p:cNvPr id="6" name="Text Placeholder 13"/>
          <p:cNvSpPr txBox="1">
            <a:spLocks/>
          </p:cNvSpPr>
          <p:nvPr/>
        </p:nvSpPr>
        <p:spPr>
          <a:xfrm>
            <a:off x="685800" y="1495425"/>
            <a:ext cx="7467600" cy="409575"/>
          </a:xfrm>
          <a:prstGeom prst="rect">
            <a:avLst/>
          </a:prstGeom>
        </p:spPr>
        <p:txBody>
          <a:bodyPr>
            <a:normAutofit/>
          </a:bodyPr>
          <a:lstStyle/>
          <a:p>
            <a:pPr marL="342900" lvl="0" indent="-342900">
              <a:spcBef>
                <a:spcPct val="20000"/>
              </a:spcBef>
              <a:defRPr/>
            </a:pPr>
            <a:r>
              <a:rPr lang="en-US" altLang="en-US" sz="1400" b="1" dirty="0" smtClean="0">
                <a:latin typeface="Georgia" panose="02040502050405020303" pitchFamily="18" charset="0"/>
                <a:ea typeface="Georgia"/>
                <a:cs typeface="Georgia"/>
              </a:rPr>
              <a:t>To </a:t>
            </a:r>
            <a:r>
              <a:rPr lang="en-US" altLang="en-US" sz="1400" b="1" dirty="0">
                <a:latin typeface="Georgia" panose="02040502050405020303" pitchFamily="18" charset="0"/>
                <a:ea typeface="Georgia"/>
                <a:cs typeface="Georgia"/>
              </a:rPr>
              <a:t>find stocks priced less than their intrinsic value</a:t>
            </a:r>
            <a:r>
              <a:rPr lang="en-US" altLang="en-US" sz="1400" dirty="0">
                <a:latin typeface="Georgia" panose="02040502050405020303" pitchFamily="18" charset="0"/>
                <a:ea typeface="Georgia"/>
                <a:cs typeface="Georgia"/>
              </a:rPr>
              <a:t>. </a:t>
            </a:r>
            <a:endParaRPr kumimoji="0" lang="en-US" sz="1400" b="1" i="0" u="none" strike="noStrike" kern="1200" cap="all" spc="0" normalizeH="0" baseline="0" noProof="0" dirty="0">
              <a:ln>
                <a:noFill/>
              </a:ln>
              <a:solidFill>
                <a:srgbClr val="FF0000"/>
              </a:solidFill>
              <a:effectLst/>
              <a:uLnTx/>
              <a:uFillTx/>
              <a:latin typeface="Georgia" panose="02040502050405020303" pitchFamily="18" charset="0"/>
              <a:ea typeface="Georgia"/>
              <a:cs typeface="Georgia"/>
            </a:endParaRPr>
          </a:p>
        </p:txBody>
      </p:sp>
    </p:spTree>
    <p:extLst>
      <p:ext uri="{BB962C8B-B14F-4D97-AF65-F5344CB8AC3E}">
        <p14:creationId xmlns:p14="http://schemas.microsoft.com/office/powerpoint/2010/main" val="24082706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panose="02040502050405020303" pitchFamily="18" charset="0"/>
              </a:rPr>
              <a:t>Value Strategy Overview</a:t>
            </a:r>
            <a:endParaRPr lang="en-US" sz="2800" dirty="0">
              <a:latin typeface="Georgia" panose="02040502050405020303" pitchFamily="18" charset="0"/>
            </a:endParaRPr>
          </a:p>
        </p:txBody>
      </p:sp>
      <p:sp>
        <p:nvSpPr>
          <p:cNvPr id="9" name="Content Placeholder 8"/>
          <p:cNvSpPr>
            <a:spLocks noGrp="1"/>
          </p:cNvSpPr>
          <p:nvPr>
            <p:ph idx="1"/>
          </p:nvPr>
        </p:nvSpPr>
        <p:spPr>
          <a:xfrm>
            <a:off x="685800" y="1768387"/>
            <a:ext cx="7924800" cy="4251413"/>
          </a:xfrm>
        </p:spPr>
        <p:txBody>
          <a:bodyPr>
            <a:normAutofit/>
          </a:bodyPr>
          <a:lstStyle/>
          <a:p>
            <a:pPr>
              <a:buNone/>
            </a:pPr>
            <a:r>
              <a:rPr lang="en-US" sz="1200" b="1" u="sng" dirty="0" smtClean="0">
                <a:latin typeface="Georgia" panose="02040502050405020303" pitchFamily="18" charset="0"/>
              </a:rPr>
              <a:t>Stop Loss Criteria</a:t>
            </a:r>
          </a:p>
          <a:p>
            <a:pPr marL="0" indent="0">
              <a:lnSpc>
                <a:spcPct val="70000"/>
              </a:lnSpc>
              <a:buNone/>
            </a:pPr>
            <a:endParaRPr lang="en-US" altLang="en-US" sz="1200" dirty="0">
              <a:latin typeface="Georgia" panose="02040502050405020303" pitchFamily="18" charset="0"/>
            </a:endParaRPr>
          </a:p>
          <a:p>
            <a:pPr marL="0" indent="0" eaLnBrk="0" hangingPunct="0">
              <a:buSzPct val="75000"/>
              <a:buNone/>
              <a:defRPr/>
            </a:pPr>
            <a:r>
              <a:rPr lang="en-US" sz="1200" kern="0" dirty="0" smtClean="0">
                <a:latin typeface="Georgia" panose="02040502050405020303" pitchFamily="18" charset="0"/>
              </a:rPr>
              <a:t>- 20</a:t>
            </a:r>
            <a:r>
              <a:rPr lang="en-US" sz="1200" kern="0" dirty="0">
                <a:latin typeface="Georgia" panose="02040502050405020303" pitchFamily="18" charset="0"/>
              </a:rPr>
              <a:t>% below purchase price if all buy criteria are met</a:t>
            </a:r>
          </a:p>
          <a:p>
            <a:pPr marL="0" indent="0" eaLnBrk="0" hangingPunct="0">
              <a:buSzPct val="75000"/>
              <a:buNone/>
              <a:defRPr/>
            </a:pPr>
            <a:r>
              <a:rPr lang="en-US" sz="1200" kern="0" dirty="0" smtClean="0">
                <a:latin typeface="Georgia" panose="02040502050405020303" pitchFamily="18" charset="0"/>
              </a:rPr>
              <a:t>- Adjust </a:t>
            </a:r>
            <a:r>
              <a:rPr lang="en-US" sz="1200" kern="0" dirty="0">
                <a:latin typeface="Georgia" panose="02040502050405020303" pitchFamily="18" charset="0"/>
              </a:rPr>
              <a:t>lower for additional risk (i.e., some buy criteria are not met) </a:t>
            </a:r>
          </a:p>
          <a:p>
            <a:pPr marL="0" indent="0" eaLnBrk="0" hangingPunct="0">
              <a:buSzPct val="75000"/>
              <a:buNone/>
              <a:defRPr/>
            </a:pPr>
            <a:r>
              <a:rPr lang="en-US" sz="1200" kern="0" dirty="0" smtClean="0">
                <a:latin typeface="Georgia" panose="02040502050405020303" pitchFamily="18" charset="0"/>
              </a:rPr>
              <a:t>- Increase </a:t>
            </a:r>
            <a:r>
              <a:rPr lang="en-US" sz="1200" kern="0" dirty="0">
                <a:latin typeface="Georgia" panose="02040502050405020303" pitchFamily="18" charset="0"/>
              </a:rPr>
              <a:t>stop loss to take profit as price increases</a:t>
            </a:r>
          </a:p>
          <a:p>
            <a:pPr marL="0" indent="0" eaLnBrk="0" hangingPunct="0">
              <a:buSzPct val="75000"/>
              <a:buNone/>
              <a:defRPr/>
            </a:pPr>
            <a:r>
              <a:rPr lang="en-US" sz="1200" kern="0" dirty="0" smtClean="0">
                <a:latin typeface="Georgia" panose="02040502050405020303" pitchFamily="18" charset="0"/>
              </a:rPr>
              <a:t>- Consider </a:t>
            </a:r>
            <a:r>
              <a:rPr lang="en-US" sz="1200" kern="0" dirty="0">
                <a:latin typeface="Georgia" panose="02040502050405020303" pitchFamily="18" charset="0"/>
              </a:rPr>
              <a:t>the use of crawling / trailing stops as stock begins to rise. </a:t>
            </a:r>
          </a:p>
          <a:p>
            <a:pPr>
              <a:buNone/>
            </a:pPr>
            <a:endParaRPr lang="en-US" sz="1200" dirty="0" smtClean="0">
              <a:latin typeface="Georgia" panose="02040502050405020303" pitchFamily="18" charset="0"/>
            </a:endParaRPr>
          </a:p>
          <a:p>
            <a:pPr>
              <a:buNone/>
            </a:pPr>
            <a:r>
              <a:rPr lang="en-US" sz="1200" b="1" u="sng" dirty="0" smtClean="0">
                <a:latin typeface="Georgia" panose="02040502050405020303" pitchFamily="18" charset="0"/>
              </a:rPr>
              <a:t>Position Changes</a:t>
            </a:r>
          </a:p>
          <a:p>
            <a:pPr>
              <a:buNone/>
            </a:pPr>
            <a:r>
              <a:rPr lang="en-US" sz="1200" dirty="0" smtClean="0">
                <a:latin typeface="Georgia" panose="02040502050405020303" pitchFamily="18" charset="0"/>
              </a:rPr>
              <a:t>Wal-Mart</a:t>
            </a:r>
          </a:p>
          <a:p>
            <a:pPr>
              <a:buNone/>
            </a:pPr>
            <a:r>
              <a:rPr lang="en-US" sz="1200" dirty="0" smtClean="0">
                <a:latin typeface="Georgia" panose="02040502050405020303" pitchFamily="18" charset="0"/>
              </a:rPr>
              <a:t>Caterpillar</a:t>
            </a:r>
          </a:p>
          <a:p>
            <a:pPr>
              <a:buNone/>
            </a:pPr>
            <a:r>
              <a:rPr lang="en-US" sz="1200" dirty="0" smtClean="0">
                <a:latin typeface="Georgia" panose="02040502050405020303" pitchFamily="18" charset="0"/>
              </a:rPr>
              <a:t>Norfolk Southern Group</a:t>
            </a:r>
          </a:p>
          <a:p>
            <a:pPr>
              <a:buNone/>
            </a:pPr>
            <a:r>
              <a:rPr lang="en-US" sz="1200" dirty="0" smtClean="0">
                <a:latin typeface="Georgia" panose="02040502050405020303" pitchFamily="18" charset="0"/>
              </a:rPr>
              <a:t>Stanley Black &amp; Decker Inc.</a:t>
            </a:r>
          </a:p>
          <a:p>
            <a:pPr>
              <a:buNone/>
            </a:pPr>
            <a:r>
              <a:rPr lang="en-US" sz="1200" dirty="0">
                <a:solidFill>
                  <a:srgbClr val="000000"/>
                </a:solidFill>
                <a:latin typeface="Georgia" panose="02040502050405020303" pitchFamily="18" charset="0"/>
                <a:ea typeface="Lucida Grande"/>
                <a:cs typeface="Lucida Grande"/>
              </a:rPr>
              <a:t>Abbott Laboratories</a:t>
            </a:r>
            <a:endParaRPr lang="en-US" sz="1200" dirty="0" smtClean="0">
              <a:latin typeface="Georgia" panose="02040502050405020303" pitchFamily="18" charset="0"/>
            </a:endParaRPr>
          </a:p>
          <a:p>
            <a:pPr>
              <a:buNone/>
            </a:pPr>
            <a:endParaRPr lang="en-US" sz="1200" dirty="0" smtClean="0">
              <a:latin typeface="Georgia" panose="02040502050405020303" pitchFamily="18" charset="0"/>
            </a:endParaRPr>
          </a:p>
          <a:p>
            <a:pPr>
              <a:buNone/>
            </a:pPr>
            <a:endParaRPr lang="en-US" sz="1200" dirty="0">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36</a:t>
            </a:fld>
            <a:endParaRPr lang="en-US" dirty="0"/>
          </a:p>
        </p:txBody>
      </p:sp>
    </p:spTree>
    <p:extLst>
      <p:ext uri="{BB962C8B-B14F-4D97-AF65-F5344CB8AC3E}">
        <p14:creationId xmlns:p14="http://schemas.microsoft.com/office/powerpoint/2010/main" val="8726696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77432" y="3705232"/>
            <a:ext cx="4876800" cy="2194013"/>
          </a:xfrm>
        </p:spPr>
        <p:txBody>
          <a:bodyPr>
            <a:normAutofit/>
          </a:bodyPr>
          <a:lstStyle/>
          <a:p>
            <a:pPr>
              <a:buNone/>
            </a:pPr>
            <a:r>
              <a:rPr lang="en-US" sz="1400" b="1" u="sng" dirty="0">
                <a:latin typeface="Georgia" panose="02040502050405020303" pitchFamily="18" charset="0"/>
              </a:rPr>
              <a:t>Position Change</a:t>
            </a:r>
          </a:p>
          <a:p>
            <a:pPr>
              <a:buNone/>
            </a:pPr>
            <a:r>
              <a:rPr lang="en-US" sz="1100" dirty="0" smtClean="0">
                <a:latin typeface="Georgia" panose="02040502050405020303" pitchFamily="18" charset="0"/>
              </a:rPr>
              <a:t>Purchased 135 shares ($10,241.64)</a:t>
            </a:r>
            <a:endParaRPr lang="en-US" sz="1100" dirty="0">
              <a:latin typeface="Georgia" panose="02040502050405020303" pitchFamily="18" charset="0"/>
            </a:endParaRPr>
          </a:p>
          <a:p>
            <a:pPr marL="0">
              <a:buNone/>
            </a:pPr>
            <a:endParaRPr lang="en-US" sz="1100" dirty="0" smtClean="0">
              <a:latin typeface="Georgia" panose="02040502050405020303" pitchFamily="18" charset="0"/>
            </a:endParaRPr>
          </a:p>
          <a:p>
            <a:pPr marL="0">
              <a:buNone/>
            </a:pPr>
            <a:r>
              <a:rPr lang="en-US" sz="1100" dirty="0" smtClean="0">
                <a:latin typeface="Georgia" panose="02040502050405020303" pitchFamily="18" charset="0"/>
              </a:rPr>
              <a:t>Wal-Mart Inc., prides itself in having the lowest prices for its consumers. It is competitive in the online shopping market as well as physical locations. An expanding model for new services makes it more unique than its competitors. </a:t>
            </a:r>
            <a:endParaRPr lang="en-US" sz="1100" dirty="0">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37</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Value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a:t>
            </a:r>
            <a:r>
              <a:rPr kumimoji="0" lang="en-US" sz="800" b="0" i="0" u="none" strike="noStrike" kern="1200" cap="none" spc="0" normalizeH="0" baseline="0" noProof="0" dirty="0" smtClean="0">
                <a:ln>
                  <a:noFill/>
                </a:ln>
                <a:effectLst/>
                <a:uLnTx/>
                <a:uFillTx/>
                <a:latin typeface="Georgia"/>
                <a:ea typeface="Georgia"/>
                <a:cs typeface="Georgia"/>
              </a:rPr>
              <a:t>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cap="all" dirty="0" smtClean="0">
                <a:latin typeface="Georgia" panose="02040502050405020303" pitchFamily="18" charset="0"/>
                <a:ea typeface="Georgia"/>
                <a:cs typeface="Georgia"/>
              </a:rPr>
              <a:t>Wal-Mart</a:t>
            </a:r>
            <a:r>
              <a:rPr kumimoji="0" lang="en-US" sz="1400" b="1" i="0" u="none" strike="noStrike" kern="1200" cap="all" spc="0" normalizeH="0" baseline="0" noProof="0" dirty="0" smtClean="0">
                <a:ln>
                  <a:noFill/>
                </a:ln>
                <a:effectLst/>
                <a:uLnTx/>
                <a:uFillTx/>
                <a:latin typeface="Georgia" panose="02040502050405020303" pitchFamily="18" charset="0"/>
                <a:ea typeface="Georgia"/>
                <a:cs typeface="Georgia"/>
              </a:rPr>
              <a:t> | </a:t>
            </a:r>
            <a:r>
              <a:rPr lang="en-US" sz="1400" b="1" cap="all" dirty="0" smtClean="0">
                <a:latin typeface="Georgia" panose="02040502050405020303" pitchFamily="18" charset="0"/>
                <a:ea typeface="Georgia"/>
                <a:cs typeface="Georgia"/>
              </a:rPr>
              <a:t>WMT</a:t>
            </a:r>
            <a:r>
              <a:rPr kumimoji="0" lang="en-US" sz="1400" b="1" i="0" u="none" strike="noStrike" kern="1200" cap="all" spc="0" normalizeH="0" baseline="0" noProof="0" dirty="0" smtClean="0">
                <a:ln>
                  <a:noFill/>
                </a:ln>
                <a:effectLst/>
                <a:uLnTx/>
                <a:uFillTx/>
                <a:latin typeface="Georgia" panose="02040502050405020303" pitchFamily="18" charset="0"/>
                <a:ea typeface="Georgia"/>
                <a:cs typeface="Georgia"/>
              </a:rPr>
              <a:t>  </a:t>
            </a:r>
            <a:endParaRPr kumimoji="0" lang="en-US" sz="1400" b="1" i="0" u="none" strike="noStrike" kern="1200" cap="all" spc="0" normalizeH="0" baseline="0" noProof="0" dirty="0">
              <a:ln>
                <a:noFill/>
              </a:ln>
              <a:effectLst/>
              <a:uLnTx/>
              <a:uFillTx/>
              <a:latin typeface="Georgia" panose="02040502050405020303" pitchFamily="18" charset="0"/>
              <a:ea typeface="Georgia"/>
              <a:cs typeface="Georgia"/>
            </a:endParaRPr>
          </a:p>
        </p:txBody>
      </p:sp>
      <p:graphicFrame>
        <p:nvGraphicFramePr>
          <p:cNvPr id="8" name="Table 7"/>
          <p:cNvGraphicFramePr>
            <a:graphicFrameLocks noGrp="1"/>
          </p:cNvGraphicFramePr>
          <p:nvPr>
            <p:extLst>
              <p:ext uri="{D42A27DB-BD31-4B8C-83A1-F6EECF244321}">
                <p14:modId xmlns:p14="http://schemas.microsoft.com/office/powerpoint/2010/main" val="4254647302"/>
              </p:ext>
            </p:extLst>
          </p:nvPr>
        </p:nvGraphicFramePr>
        <p:xfrm>
          <a:off x="762000" y="2362200"/>
          <a:ext cx="7772400" cy="960120"/>
        </p:xfrm>
        <a:graphic>
          <a:graphicData uri="http://schemas.openxmlformats.org/drawingml/2006/table">
            <a:tbl>
              <a:tblPr firstRow="1" bandRow="1">
                <a:tableStyleId>{5C22544A-7EE6-4342-B048-85BDC9FD1C3A}</a:tableStyleId>
              </a:tblPr>
              <a:tblGrid>
                <a:gridCol w="1380884"/>
                <a:gridCol w="1597879"/>
                <a:gridCol w="1597879"/>
                <a:gridCol w="1597879"/>
                <a:gridCol w="1597879"/>
              </a:tblGrid>
              <a:tr h="370840">
                <a:tc>
                  <a:txBody>
                    <a:bodyPr/>
                    <a:lstStyle/>
                    <a:p>
                      <a:endParaRPr lang="en-US" sz="1200" dirty="0">
                        <a:latin typeface="Georgia" panose="02040502050405020303" pitchFamily="18" charset="0"/>
                      </a:endParaRPr>
                    </a:p>
                  </a:txBody>
                  <a:tcPr anchor="ctr">
                    <a:solidFill>
                      <a:schemeClr val="tx1"/>
                    </a:solidFill>
                  </a:tcPr>
                </a:tc>
                <a:tc>
                  <a:txBody>
                    <a:bodyPr/>
                    <a:lstStyle/>
                    <a:p>
                      <a:pPr marL="0" indent="0" algn="ctr">
                        <a:buSzPct val="75000"/>
                        <a:buNone/>
                      </a:pPr>
                      <a:r>
                        <a:rPr lang="en-US" altLang="en-US" sz="1200" b="1" kern="1200" dirty="0" smtClean="0">
                          <a:solidFill>
                            <a:schemeClr val="lt1"/>
                          </a:solidFill>
                          <a:latin typeface="Georgia" panose="02040502050405020303" pitchFamily="18" charset="0"/>
                          <a:ea typeface="+mn-ea"/>
                          <a:cs typeface="+mn-cs"/>
                        </a:rPr>
                        <a:t>Price/Sales &lt; Industry average</a:t>
                      </a:r>
                      <a:endParaRPr lang="en-US" altLang="en-US" sz="1200" b="1" kern="1200" dirty="0">
                        <a:solidFill>
                          <a:schemeClr val="lt1"/>
                        </a:solidFill>
                        <a:latin typeface="Georgia" panose="02040502050405020303" pitchFamily="18" charset="0"/>
                        <a:ea typeface="+mn-ea"/>
                        <a:cs typeface="+mn-cs"/>
                      </a:endParaRPr>
                    </a:p>
                  </a:txBody>
                  <a:tcPr anchor="ctr">
                    <a:solidFill>
                      <a:schemeClr val="tx1"/>
                    </a:solidFill>
                  </a:tcPr>
                </a:tc>
                <a:tc>
                  <a:txBody>
                    <a:bodyPr/>
                    <a:lstStyle/>
                    <a:p>
                      <a:pPr marL="0" indent="0" algn="ctr">
                        <a:buSzPct val="75000"/>
                        <a:buNone/>
                      </a:pPr>
                      <a:r>
                        <a:rPr lang="en-US" altLang="en-US" sz="1200" b="1" kern="1200" dirty="0" smtClean="0">
                          <a:solidFill>
                            <a:schemeClr val="lt1"/>
                          </a:solidFill>
                          <a:latin typeface="Georgia" panose="02040502050405020303" pitchFamily="18" charset="0"/>
                          <a:ea typeface="+mn-ea"/>
                          <a:cs typeface="+mn-cs"/>
                        </a:rPr>
                        <a:t>Price/Book Value &lt; industry average</a:t>
                      </a:r>
                      <a:endParaRPr lang="en-US" altLang="en-US" sz="1200" b="1" kern="1200" dirty="0">
                        <a:solidFill>
                          <a:schemeClr val="lt1"/>
                        </a:solidFill>
                        <a:latin typeface="Georgia" panose="02040502050405020303" pitchFamily="18" charset="0"/>
                        <a:ea typeface="+mn-ea"/>
                        <a:cs typeface="+mn-cs"/>
                      </a:endParaRPr>
                    </a:p>
                  </a:txBody>
                  <a:tcPr anchor="ctr">
                    <a:solidFill>
                      <a:schemeClr val="tx1"/>
                    </a:solidFill>
                  </a:tcPr>
                </a:tc>
                <a:tc>
                  <a:txBody>
                    <a:bodyPr/>
                    <a:lstStyle/>
                    <a:p>
                      <a:pPr algn="ctr"/>
                      <a:r>
                        <a:rPr lang="en-US" altLang="en-US" sz="1200" dirty="0" smtClean="0">
                          <a:latin typeface="Georgia" panose="02040502050405020303" pitchFamily="18" charset="0"/>
                        </a:rPr>
                        <a:t>Total cash dividends paid annually </a:t>
                      </a:r>
                      <a:endParaRPr lang="en-US" sz="1200" dirty="0">
                        <a:latin typeface="Georgia" panose="02040502050405020303" pitchFamily="18" charset="0"/>
                      </a:endParaRPr>
                    </a:p>
                  </a:txBody>
                  <a:tcPr anchor="ctr">
                    <a:solidFill>
                      <a:schemeClr val="tx1"/>
                    </a:solidFill>
                  </a:tcPr>
                </a:tc>
                <a:tc>
                  <a:txBody>
                    <a:bodyPr/>
                    <a:lstStyle/>
                    <a:p>
                      <a:pPr marL="0" indent="0" algn="ctr">
                        <a:buSzPct val="75000"/>
                        <a:buNone/>
                      </a:pPr>
                      <a:r>
                        <a:rPr lang="en-US" altLang="en-US" sz="1200" b="1" kern="1200" dirty="0" smtClean="0">
                          <a:solidFill>
                            <a:schemeClr val="lt1"/>
                          </a:solidFill>
                          <a:latin typeface="Georgia" panose="02040502050405020303" pitchFamily="18" charset="0"/>
                          <a:ea typeface="+mn-ea"/>
                          <a:cs typeface="+mn-cs"/>
                        </a:rPr>
                        <a:t>Positive Free Cash Flow</a:t>
                      </a:r>
                      <a:endParaRPr lang="en-US" sz="1200" dirty="0">
                        <a:latin typeface="Georgia" panose="02040502050405020303" pitchFamily="18" charset="0"/>
                      </a:endParaRPr>
                    </a:p>
                  </a:txBody>
                  <a:tcPr anchor="ctr">
                    <a:solidFill>
                      <a:schemeClr val="tx1"/>
                    </a:solidFill>
                  </a:tcPr>
                </a:tc>
              </a:tr>
              <a:tr h="320040">
                <a:tc>
                  <a:txBody>
                    <a:bodyPr/>
                    <a:lstStyle/>
                    <a:p>
                      <a:r>
                        <a:rPr lang="en-US" sz="1200" b="0" dirty="0" smtClean="0">
                          <a:latin typeface="Georgia" panose="02040502050405020303" pitchFamily="18" charset="0"/>
                        </a:rPr>
                        <a:t>WMT</a:t>
                      </a:r>
                      <a:endParaRPr lang="en-US" sz="1200" b="1" dirty="0">
                        <a:latin typeface="Georgia" panose="02040502050405020303" pitchFamily="18" charset="0"/>
                      </a:endParaRPr>
                    </a:p>
                  </a:txBody>
                  <a:tcPr anchor="ctr">
                    <a:solidFill>
                      <a:srgbClr val="BC9A2E">
                        <a:alpha val="30000"/>
                      </a:srgbClr>
                    </a:solidFill>
                  </a:tcPr>
                </a:tc>
                <a:tc>
                  <a:txBody>
                    <a:bodyPr/>
                    <a:lstStyle/>
                    <a:p>
                      <a:pPr marL="0" indent="0" algn="ctr">
                        <a:buSzPct val="75000"/>
                        <a:buNone/>
                      </a:pPr>
                      <a:r>
                        <a:rPr lang="en-US" altLang="en-US" sz="1200" b="0" kern="1200" dirty="0" smtClean="0">
                          <a:solidFill>
                            <a:schemeClr val="tx1"/>
                          </a:solidFill>
                          <a:latin typeface="Georgia" panose="02040502050405020303" pitchFamily="18" charset="0"/>
                          <a:ea typeface="+mn-ea"/>
                          <a:cs typeface="+mn-cs"/>
                        </a:rPr>
                        <a:t>0.5 vs. 0.6</a:t>
                      </a:r>
                      <a:endParaRPr lang="en-US" altLang="en-US" sz="1200" b="0" kern="1200" dirty="0">
                        <a:solidFill>
                          <a:schemeClr val="tx1"/>
                        </a:solidFill>
                        <a:latin typeface="Georgia" panose="02040502050405020303" pitchFamily="18" charset="0"/>
                        <a:ea typeface="+mn-ea"/>
                        <a:cs typeface="+mn-cs"/>
                      </a:endParaRPr>
                    </a:p>
                  </a:txBody>
                  <a:tcPr anchor="ctr">
                    <a:solidFill>
                      <a:srgbClr val="BC9A2E">
                        <a:alpha val="30000"/>
                      </a:srgbClr>
                    </a:solidFill>
                  </a:tcPr>
                </a:tc>
                <a:tc>
                  <a:txBody>
                    <a:bodyPr/>
                    <a:lstStyle/>
                    <a:p>
                      <a:pPr marL="0" indent="0" algn="ctr">
                        <a:buSzPct val="75000"/>
                        <a:buNone/>
                      </a:pPr>
                      <a:r>
                        <a:rPr lang="en-US" altLang="en-US" sz="1200" b="0" kern="1200" dirty="0" smtClean="0">
                          <a:solidFill>
                            <a:schemeClr val="tx1"/>
                          </a:solidFill>
                          <a:latin typeface="Georgia" panose="02040502050405020303" pitchFamily="18" charset="0"/>
                          <a:ea typeface="+mn-ea"/>
                          <a:cs typeface="+mn-cs"/>
                        </a:rPr>
                        <a:t>3.2 vs. 3.7</a:t>
                      </a:r>
                      <a:endParaRPr lang="en-US" altLang="en-US" sz="1200" b="0" kern="1200" dirty="0">
                        <a:solidFill>
                          <a:schemeClr val="tx1"/>
                        </a:solidFill>
                        <a:latin typeface="Georgia" panose="02040502050405020303" pitchFamily="18" charset="0"/>
                        <a:ea typeface="+mn-ea"/>
                        <a:cs typeface="+mn-cs"/>
                      </a:endParaRPr>
                    </a:p>
                  </a:txBody>
                  <a:tcPr anchor="ctr">
                    <a:solidFill>
                      <a:srgbClr val="BC9A2E">
                        <a:alpha val="30000"/>
                      </a:srgbClr>
                    </a:solidFill>
                  </a:tcPr>
                </a:tc>
                <a:tc>
                  <a:txBody>
                    <a:bodyPr/>
                    <a:lstStyle/>
                    <a:p>
                      <a:pPr algn="ctr"/>
                      <a:r>
                        <a:rPr lang="en-US" altLang="en-US" sz="1200" b="0" dirty="0" smtClean="0">
                          <a:solidFill>
                            <a:schemeClr val="tx1"/>
                          </a:solidFill>
                          <a:latin typeface="Georgia" panose="02040502050405020303" pitchFamily="18" charset="0"/>
                        </a:rPr>
                        <a:t>2.4% vs. 1.8%</a:t>
                      </a:r>
                      <a:endParaRPr lang="en-US" sz="1200" b="0" dirty="0">
                        <a:solidFill>
                          <a:schemeClr val="tx1"/>
                        </a:solidFill>
                        <a:latin typeface="Georgia" panose="02040502050405020303" pitchFamily="18" charset="0"/>
                      </a:endParaRPr>
                    </a:p>
                  </a:txBody>
                  <a:tcPr anchor="ctr">
                    <a:solidFill>
                      <a:srgbClr val="BC9A2E">
                        <a:alpha val="30000"/>
                      </a:srgbClr>
                    </a:solidFill>
                  </a:tcPr>
                </a:tc>
                <a:tc>
                  <a:txBody>
                    <a:bodyPr/>
                    <a:lstStyle/>
                    <a:p>
                      <a:pPr marL="0" indent="0" algn="ctr">
                        <a:buSzPct val="75000"/>
                        <a:buNone/>
                      </a:pPr>
                      <a:r>
                        <a:rPr lang="en-US" sz="1200" b="0" dirty="0" smtClean="0">
                          <a:solidFill>
                            <a:schemeClr val="tx1"/>
                          </a:solidFill>
                          <a:latin typeface="Georgia" panose="02040502050405020303" pitchFamily="18" charset="0"/>
                        </a:rPr>
                        <a:t>Yes</a:t>
                      </a:r>
                      <a:endParaRPr lang="en-US" sz="1200" b="0" dirty="0">
                        <a:solidFill>
                          <a:schemeClr val="tx1"/>
                        </a:solidFill>
                        <a:latin typeface="Georgia" panose="02040502050405020303" pitchFamily="18" charset="0"/>
                      </a:endParaRPr>
                    </a:p>
                  </a:txBody>
                  <a:tcPr anchor="ctr">
                    <a:solidFill>
                      <a:srgbClr val="BC9A2E">
                        <a:alpha val="30000"/>
                      </a:srgbClr>
                    </a:solidFill>
                  </a:tcPr>
                </a:tc>
              </a:tr>
            </a:tbl>
          </a:graphicData>
        </a:graphic>
      </p:graphicFrame>
      <p:sp>
        <p:nvSpPr>
          <p:cNvPr id="16" name="Content Placeholder 8"/>
          <p:cNvSpPr txBox="1">
            <a:spLocks/>
          </p:cNvSpPr>
          <p:nvPr/>
        </p:nvSpPr>
        <p:spPr>
          <a:xfrm>
            <a:off x="677432" y="1925097"/>
            <a:ext cx="7924800" cy="360904"/>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endParaRPr lang="en-US" sz="1400" dirty="0">
              <a:latin typeface="Georgia"/>
            </a:endParaRPr>
          </a:p>
        </p:txBody>
      </p:sp>
      <p:sp>
        <p:nvSpPr>
          <p:cNvPr id="17" name="Content Placeholder 8"/>
          <p:cNvSpPr txBox="1">
            <a:spLocks/>
          </p:cNvSpPr>
          <p:nvPr/>
        </p:nvSpPr>
        <p:spPr>
          <a:xfrm>
            <a:off x="5715000" y="4648200"/>
            <a:ext cx="2895600" cy="12192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dirty="0" smtClean="0">
              <a:latin typeface="Georgia"/>
            </a:endParaRPr>
          </a:p>
          <a:p>
            <a:pPr>
              <a:buFont typeface="Arial" pitchFamily="34" charset="0"/>
              <a:buNone/>
            </a:pPr>
            <a:endParaRPr lang="en-US" sz="1600" dirty="0">
              <a:latin typeface="Georgia"/>
            </a:endParaRPr>
          </a:p>
        </p:txBody>
      </p:sp>
    </p:spTree>
    <p:extLst>
      <p:ext uri="{BB962C8B-B14F-4D97-AF65-F5344CB8AC3E}">
        <p14:creationId xmlns:p14="http://schemas.microsoft.com/office/powerpoint/2010/main" val="4390457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77432" y="3429000"/>
            <a:ext cx="6561568" cy="2194013"/>
          </a:xfrm>
        </p:spPr>
        <p:txBody>
          <a:bodyPr>
            <a:normAutofit/>
          </a:bodyPr>
          <a:lstStyle/>
          <a:p>
            <a:pPr>
              <a:buNone/>
            </a:pPr>
            <a:r>
              <a:rPr lang="en-US" sz="1200" b="1" u="sng" dirty="0">
                <a:latin typeface="Georgia" panose="02040502050405020303" pitchFamily="18" charset="0"/>
              </a:rPr>
              <a:t>Position Change</a:t>
            </a:r>
          </a:p>
          <a:p>
            <a:pPr>
              <a:buNone/>
            </a:pPr>
            <a:r>
              <a:rPr lang="en-US" sz="1200" dirty="0" smtClean="0">
                <a:latin typeface="Georgia" panose="02040502050405020303" pitchFamily="18" charset="0"/>
              </a:rPr>
              <a:t>Purchased 145 shares ($14,298.45)</a:t>
            </a:r>
          </a:p>
          <a:p>
            <a:pPr>
              <a:buNone/>
            </a:pPr>
            <a:endParaRPr lang="en-US" sz="1200" dirty="0" smtClean="0">
              <a:latin typeface="Georgia" panose="02040502050405020303" pitchFamily="18" charset="0"/>
            </a:endParaRPr>
          </a:p>
          <a:p>
            <a:pPr>
              <a:buNone/>
            </a:pPr>
            <a:r>
              <a:rPr lang="en-US" sz="1200" dirty="0" smtClean="0">
                <a:latin typeface="Georgia" panose="02040502050405020303" pitchFamily="18" charset="0"/>
              </a:rPr>
              <a:t>Caterpillar has a loyal customer base and the demand for their</a:t>
            </a:r>
          </a:p>
          <a:p>
            <a:pPr>
              <a:buNone/>
            </a:pPr>
            <a:r>
              <a:rPr lang="en-US" sz="1200" dirty="0" smtClean="0">
                <a:latin typeface="Georgia" panose="02040502050405020303" pitchFamily="18" charset="0"/>
              </a:rPr>
              <a:t>products is pretty inelastic. Its hold on the mining market keeps the demand inelastic</a:t>
            </a:r>
          </a:p>
          <a:p>
            <a:pPr>
              <a:buNone/>
            </a:pPr>
            <a:r>
              <a:rPr lang="en-US" sz="1200" dirty="0" smtClean="0">
                <a:latin typeface="Georgia" panose="02040502050405020303" pitchFamily="18" charset="0"/>
              </a:rPr>
              <a:t>and is a major revenue contributor. </a:t>
            </a:r>
            <a:endParaRPr lang="en-US" sz="1200" dirty="0">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38</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Value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noProof="0" dirty="0" smtClean="0">
                <a:latin typeface="Georgia"/>
                <a:ea typeface="Georgia"/>
                <a:cs typeface="Georgia"/>
              </a:rPr>
              <a:t>December</a:t>
            </a:r>
            <a:r>
              <a:rPr kumimoji="0" lang="en-US" sz="800" b="0" i="0" u="none" strike="noStrike" kern="1200" cap="none" spc="0" normalizeH="0" baseline="0" noProof="0" dirty="0" smtClean="0">
                <a:ln>
                  <a:noFill/>
                </a:ln>
                <a:effectLst/>
                <a:uLnTx/>
                <a:uFillTx/>
                <a:latin typeface="Georgia"/>
                <a:ea typeface="Georgia"/>
                <a:cs typeface="Georgia"/>
              </a:rPr>
              <a:t>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704125" y="1515522"/>
            <a:ext cx="7467600" cy="409575"/>
          </a:xfrm>
          <a:prstGeom prst="rect">
            <a:avLst/>
          </a:prstGeom>
        </p:spPr>
        <p:txBody>
          <a:bodyPr>
            <a:normAutofit/>
          </a:bodyPr>
          <a:lstStyle/>
          <a:p>
            <a:pPr marL="342900" lvl="0" indent="-342900">
              <a:spcBef>
                <a:spcPct val="20000"/>
              </a:spcBef>
              <a:defRPr/>
            </a:pPr>
            <a:r>
              <a:rPr lang="en-US" sz="1400" b="1" cap="all" dirty="0" smtClean="0">
                <a:latin typeface="Georgia" panose="02040502050405020303" pitchFamily="18" charset="0"/>
                <a:ea typeface="Georgia"/>
                <a:cs typeface="Georgia"/>
              </a:rPr>
              <a:t>Caterpillar </a:t>
            </a:r>
            <a:r>
              <a:rPr lang="en-US" sz="1400" b="1" cap="all" dirty="0">
                <a:latin typeface="Georgia" panose="02040502050405020303" pitchFamily="18" charset="0"/>
                <a:ea typeface="Georgia"/>
                <a:cs typeface="Georgia"/>
              </a:rPr>
              <a:t>| </a:t>
            </a:r>
            <a:r>
              <a:rPr lang="en-US" sz="1400" b="1" cap="all" dirty="0" smtClean="0">
                <a:latin typeface="Georgia" panose="02040502050405020303" pitchFamily="18" charset="0"/>
                <a:ea typeface="Georgia"/>
                <a:cs typeface="Georgia"/>
              </a:rPr>
              <a:t>cat  </a:t>
            </a:r>
            <a:endParaRPr lang="en-US" sz="1400" b="1" cap="all" dirty="0">
              <a:latin typeface="Georgia" panose="02040502050405020303" pitchFamily="18" charset="0"/>
              <a:ea typeface="Georgia"/>
              <a:cs typeface="Georgia"/>
            </a:endParaRPr>
          </a:p>
        </p:txBody>
      </p:sp>
      <p:graphicFrame>
        <p:nvGraphicFramePr>
          <p:cNvPr id="8" name="Table 7"/>
          <p:cNvGraphicFramePr>
            <a:graphicFrameLocks noGrp="1"/>
          </p:cNvGraphicFramePr>
          <p:nvPr>
            <p:extLst>
              <p:ext uri="{D42A27DB-BD31-4B8C-83A1-F6EECF244321}">
                <p14:modId xmlns:p14="http://schemas.microsoft.com/office/powerpoint/2010/main" val="1866582649"/>
              </p:ext>
            </p:extLst>
          </p:nvPr>
        </p:nvGraphicFramePr>
        <p:xfrm>
          <a:off x="762000" y="2362200"/>
          <a:ext cx="7772400" cy="716280"/>
        </p:xfrm>
        <a:graphic>
          <a:graphicData uri="http://schemas.openxmlformats.org/drawingml/2006/table">
            <a:tbl>
              <a:tblPr firstRow="1" bandRow="1">
                <a:tableStyleId>{5C22544A-7EE6-4342-B048-85BDC9FD1C3A}</a:tableStyleId>
              </a:tblPr>
              <a:tblGrid>
                <a:gridCol w="1380884"/>
                <a:gridCol w="1597879"/>
                <a:gridCol w="1597879"/>
                <a:gridCol w="1597879"/>
                <a:gridCol w="1597879"/>
              </a:tblGrid>
              <a:tr h="370840">
                <a:tc>
                  <a:txBody>
                    <a:bodyPr/>
                    <a:lstStyle/>
                    <a:p>
                      <a:endParaRPr lang="en-US" dirty="0">
                        <a:latin typeface="Georgia" panose="02040502050405020303" pitchFamily="18" charset="0"/>
                      </a:endParaRPr>
                    </a:p>
                  </a:txBody>
                  <a:tcPr anchor="ctr">
                    <a:solidFill>
                      <a:schemeClr val="tx1"/>
                    </a:solidFill>
                  </a:tcPr>
                </a:tc>
                <a:tc>
                  <a:txBody>
                    <a:bodyPr/>
                    <a:lstStyle/>
                    <a:p>
                      <a:pPr marL="0" indent="0" algn="ctr">
                        <a:buSzPct val="75000"/>
                        <a:buNone/>
                      </a:pPr>
                      <a:r>
                        <a:rPr lang="en-US" altLang="en-US" sz="1000" b="1" kern="1200" dirty="0" smtClean="0">
                          <a:solidFill>
                            <a:schemeClr val="lt1"/>
                          </a:solidFill>
                          <a:latin typeface="Georgia" panose="02040502050405020303" pitchFamily="18" charset="0"/>
                          <a:ea typeface="+mn-ea"/>
                          <a:cs typeface="+mn-cs"/>
                        </a:rPr>
                        <a:t>Price/Sales &lt; Industry average</a:t>
                      </a:r>
                      <a:endParaRPr lang="en-US" altLang="en-US" sz="1000" b="1" kern="1200" dirty="0">
                        <a:solidFill>
                          <a:schemeClr val="lt1"/>
                        </a:solidFill>
                        <a:latin typeface="Georgia" panose="02040502050405020303" pitchFamily="18" charset="0"/>
                        <a:ea typeface="+mn-ea"/>
                        <a:cs typeface="+mn-cs"/>
                      </a:endParaRPr>
                    </a:p>
                  </a:txBody>
                  <a:tcPr anchor="ctr">
                    <a:solidFill>
                      <a:schemeClr val="tx1"/>
                    </a:solidFill>
                  </a:tcPr>
                </a:tc>
                <a:tc>
                  <a:txBody>
                    <a:bodyPr/>
                    <a:lstStyle/>
                    <a:p>
                      <a:pPr marL="0" indent="0" algn="ctr">
                        <a:buSzPct val="75000"/>
                        <a:buNone/>
                      </a:pPr>
                      <a:r>
                        <a:rPr lang="en-US" altLang="en-US" sz="1000" b="1" kern="1200" dirty="0" smtClean="0">
                          <a:solidFill>
                            <a:schemeClr val="lt1"/>
                          </a:solidFill>
                          <a:latin typeface="Georgia" panose="02040502050405020303" pitchFamily="18" charset="0"/>
                          <a:ea typeface="+mn-ea"/>
                          <a:cs typeface="+mn-cs"/>
                        </a:rPr>
                        <a:t>Price/Book Value &lt; industry average</a:t>
                      </a:r>
                      <a:endParaRPr lang="en-US" altLang="en-US" sz="1000" b="1" kern="1200" dirty="0">
                        <a:solidFill>
                          <a:schemeClr val="lt1"/>
                        </a:solidFill>
                        <a:latin typeface="Georgia" panose="02040502050405020303" pitchFamily="18" charset="0"/>
                        <a:ea typeface="+mn-ea"/>
                        <a:cs typeface="+mn-cs"/>
                      </a:endParaRPr>
                    </a:p>
                  </a:txBody>
                  <a:tcPr anchor="ctr">
                    <a:solidFill>
                      <a:schemeClr val="tx1"/>
                    </a:solidFill>
                  </a:tcPr>
                </a:tc>
                <a:tc>
                  <a:txBody>
                    <a:bodyPr/>
                    <a:lstStyle/>
                    <a:p>
                      <a:pPr algn="ctr"/>
                      <a:r>
                        <a:rPr lang="en-US" altLang="en-US" sz="1000" dirty="0" smtClean="0">
                          <a:latin typeface="Georgia" panose="02040502050405020303" pitchFamily="18" charset="0"/>
                        </a:rPr>
                        <a:t>Total cash dividends paid annually </a:t>
                      </a:r>
                      <a:endParaRPr lang="en-US" sz="1000" dirty="0">
                        <a:latin typeface="Georgia" panose="02040502050405020303" pitchFamily="18" charset="0"/>
                      </a:endParaRPr>
                    </a:p>
                  </a:txBody>
                  <a:tcPr anchor="ctr">
                    <a:solidFill>
                      <a:schemeClr val="tx1"/>
                    </a:solidFill>
                  </a:tcPr>
                </a:tc>
                <a:tc>
                  <a:txBody>
                    <a:bodyPr/>
                    <a:lstStyle/>
                    <a:p>
                      <a:pPr marL="0" indent="0" algn="ctr">
                        <a:buSzPct val="75000"/>
                        <a:buNone/>
                      </a:pPr>
                      <a:r>
                        <a:rPr lang="en-US" altLang="en-US" sz="1000" b="1" kern="1200" dirty="0" smtClean="0">
                          <a:solidFill>
                            <a:schemeClr val="lt1"/>
                          </a:solidFill>
                          <a:latin typeface="Georgia" panose="02040502050405020303" pitchFamily="18" charset="0"/>
                          <a:ea typeface="+mn-ea"/>
                          <a:cs typeface="+mn-cs"/>
                        </a:rPr>
                        <a:t>Positive Free Cash Flow</a:t>
                      </a:r>
                      <a:endParaRPr lang="en-US" sz="1000" dirty="0">
                        <a:latin typeface="Georgia" panose="02040502050405020303" pitchFamily="18" charset="0"/>
                      </a:endParaRPr>
                    </a:p>
                  </a:txBody>
                  <a:tcPr anchor="ctr">
                    <a:solidFill>
                      <a:schemeClr val="tx1"/>
                    </a:solidFill>
                  </a:tcPr>
                </a:tc>
              </a:tr>
              <a:tr h="320040">
                <a:tc>
                  <a:txBody>
                    <a:bodyPr/>
                    <a:lstStyle/>
                    <a:p>
                      <a:r>
                        <a:rPr lang="en-US" sz="1000" b="0" dirty="0" smtClean="0">
                          <a:latin typeface="Georgia" panose="02040502050405020303" pitchFamily="18" charset="0"/>
                        </a:rPr>
                        <a:t>CAT</a:t>
                      </a:r>
                      <a:endParaRPr lang="en-US" sz="1000" b="1" dirty="0">
                        <a:latin typeface="Georgia" panose="02040502050405020303" pitchFamily="18" charset="0"/>
                      </a:endParaRPr>
                    </a:p>
                  </a:txBody>
                  <a:tcPr anchor="ctr">
                    <a:solidFill>
                      <a:srgbClr val="BC9A2E">
                        <a:alpha val="30000"/>
                      </a:srgbClr>
                    </a:solidFill>
                  </a:tcPr>
                </a:tc>
                <a:tc>
                  <a:txBody>
                    <a:bodyPr/>
                    <a:lstStyle/>
                    <a:p>
                      <a:pPr algn="ctr"/>
                      <a:r>
                        <a:rPr lang="en-US" sz="1000" b="0" dirty="0" smtClean="0">
                          <a:latin typeface="Georgia" panose="02040502050405020303" pitchFamily="18" charset="0"/>
                        </a:rPr>
                        <a:t>1.2 vs. 0.8</a:t>
                      </a:r>
                      <a:endParaRPr lang="en-US" sz="1000" b="0" dirty="0">
                        <a:latin typeface="Georgia" panose="02040502050405020303" pitchFamily="18" charset="0"/>
                      </a:endParaRPr>
                    </a:p>
                  </a:txBody>
                  <a:tcPr anchor="ctr">
                    <a:solidFill>
                      <a:srgbClr val="BC9A2E">
                        <a:alpha val="30000"/>
                      </a:srgbClr>
                    </a:solidFill>
                  </a:tcPr>
                </a:tc>
                <a:tc>
                  <a:txBody>
                    <a:bodyPr/>
                    <a:lstStyle/>
                    <a:p>
                      <a:pPr algn="ctr"/>
                      <a:r>
                        <a:rPr lang="en-US" sz="1000" b="0" dirty="0" smtClean="0">
                          <a:latin typeface="Georgia" panose="02040502050405020303" pitchFamily="18" charset="0"/>
                        </a:rPr>
                        <a:t>3.2 vs.</a:t>
                      </a:r>
                      <a:r>
                        <a:rPr lang="en-US" sz="1000" b="0" baseline="0" dirty="0" smtClean="0">
                          <a:latin typeface="Georgia" panose="02040502050405020303" pitchFamily="18" charset="0"/>
                        </a:rPr>
                        <a:t> 2.5</a:t>
                      </a:r>
                      <a:endParaRPr lang="en-US" sz="1000" b="0" dirty="0">
                        <a:latin typeface="Georgia" panose="02040502050405020303" pitchFamily="18" charset="0"/>
                      </a:endParaRPr>
                    </a:p>
                  </a:txBody>
                  <a:tcPr anchor="ctr">
                    <a:solidFill>
                      <a:srgbClr val="BC9A2E">
                        <a:alpha val="30000"/>
                      </a:srgbClr>
                    </a:solidFill>
                  </a:tcPr>
                </a:tc>
                <a:tc>
                  <a:txBody>
                    <a:bodyPr/>
                    <a:lstStyle/>
                    <a:p>
                      <a:pPr marL="0" indent="0" algn="ctr">
                        <a:buSzPct val="75000"/>
                        <a:buNone/>
                      </a:pPr>
                      <a:r>
                        <a:rPr lang="en-US" altLang="en-US" sz="1000" b="0" kern="1200" dirty="0" smtClean="0">
                          <a:solidFill>
                            <a:schemeClr val="dk1"/>
                          </a:solidFill>
                          <a:latin typeface="Georgia" panose="02040502050405020303" pitchFamily="18" charset="0"/>
                          <a:ea typeface="+mn-ea"/>
                          <a:cs typeface="+mn-cs"/>
                        </a:rPr>
                        <a:t>2.6% vs</a:t>
                      </a:r>
                      <a:r>
                        <a:rPr lang="en-US" altLang="en-US" sz="1000" b="0" kern="1200" baseline="0" dirty="0" smtClean="0">
                          <a:solidFill>
                            <a:schemeClr val="dk1"/>
                          </a:solidFill>
                          <a:latin typeface="Georgia" panose="02040502050405020303" pitchFamily="18" charset="0"/>
                          <a:ea typeface="+mn-ea"/>
                          <a:cs typeface="+mn-cs"/>
                        </a:rPr>
                        <a:t>. 2.4%</a:t>
                      </a:r>
                      <a:endParaRPr lang="en-US" altLang="en-US" sz="1000" b="0" kern="1200" dirty="0">
                        <a:solidFill>
                          <a:schemeClr val="dk1"/>
                        </a:solidFill>
                        <a:latin typeface="Georgia" panose="02040502050405020303" pitchFamily="18" charset="0"/>
                        <a:ea typeface="+mn-ea"/>
                        <a:cs typeface="+mn-cs"/>
                      </a:endParaRPr>
                    </a:p>
                  </a:txBody>
                  <a:tcPr anchor="ctr">
                    <a:solidFill>
                      <a:srgbClr val="BC9A2E">
                        <a:alpha val="30000"/>
                      </a:srgbClr>
                    </a:solidFill>
                  </a:tcPr>
                </a:tc>
                <a:tc>
                  <a:txBody>
                    <a:bodyPr/>
                    <a:lstStyle/>
                    <a:p>
                      <a:pPr algn="ctr"/>
                      <a:r>
                        <a:rPr lang="en-US" sz="1000" b="0" dirty="0" smtClean="0">
                          <a:latin typeface="Georgia" panose="02040502050405020303" pitchFamily="18" charset="0"/>
                        </a:rPr>
                        <a:t>Yes</a:t>
                      </a:r>
                      <a:endParaRPr lang="en-US" sz="1000" b="0" dirty="0">
                        <a:latin typeface="Georgia" panose="02040502050405020303" pitchFamily="18" charset="0"/>
                      </a:endParaRPr>
                    </a:p>
                  </a:txBody>
                  <a:tcPr anchor="ctr">
                    <a:solidFill>
                      <a:srgbClr val="BC9A2E">
                        <a:alpha val="30000"/>
                      </a:srgbClr>
                    </a:solidFill>
                  </a:tcPr>
                </a:tc>
              </a:tr>
            </a:tbl>
          </a:graphicData>
        </a:graphic>
      </p:graphicFrame>
      <p:sp>
        <p:nvSpPr>
          <p:cNvPr id="16" name="Content Placeholder 8"/>
          <p:cNvSpPr txBox="1">
            <a:spLocks/>
          </p:cNvSpPr>
          <p:nvPr/>
        </p:nvSpPr>
        <p:spPr>
          <a:xfrm>
            <a:off x="677432" y="1925097"/>
            <a:ext cx="7924800" cy="360904"/>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endParaRPr lang="en-US" sz="1400" dirty="0">
              <a:latin typeface="Georgia"/>
            </a:endParaRPr>
          </a:p>
        </p:txBody>
      </p:sp>
    </p:spTree>
    <p:extLst>
      <p:ext uri="{BB962C8B-B14F-4D97-AF65-F5344CB8AC3E}">
        <p14:creationId xmlns:p14="http://schemas.microsoft.com/office/powerpoint/2010/main" val="9440384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04124" y="3505200"/>
            <a:ext cx="5163275" cy="2291834"/>
          </a:xfrm>
        </p:spPr>
        <p:txBody>
          <a:bodyPr>
            <a:normAutofit/>
          </a:bodyPr>
          <a:lstStyle/>
          <a:p>
            <a:pPr>
              <a:buNone/>
            </a:pPr>
            <a:r>
              <a:rPr lang="en-US" sz="1400" b="1" u="sng" dirty="0" smtClean="0">
                <a:latin typeface="Georgia" panose="02040502050405020303" pitchFamily="18" charset="0"/>
              </a:rPr>
              <a:t>Position Change</a:t>
            </a:r>
          </a:p>
          <a:p>
            <a:pPr marL="0" indent="0">
              <a:buNone/>
            </a:pPr>
            <a:r>
              <a:rPr lang="en-US" sz="1100" dirty="0" smtClean="0">
                <a:solidFill>
                  <a:srgbClr val="000000"/>
                </a:solidFill>
                <a:latin typeface="Georgia" panose="02040502050405020303" pitchFamily="18" charset="0"/>
              </a:rPr>
              <a:t>Purchased 170 shares ($18,516.23)</a:t>
            </a:r>
            <a:endParaRPr lang="en-US" sz="1100" dirty="0">
              <a:solidFill>
                <a:srgbClr val="000000"/>
              </a:solidFill>
              <a:latin typeface="Georgia" panose="02040502050405020303" pitchFamily="18" charset="0"/>
            </a:endParaRPr>
          </a:p>
          <a:p>
            <a:pPr marL="0" indent="0">
              <a:buNone/>
            </a:pPr>
            <a:endParaRPr lang="en-US" sz="1100" dirty="0" smtClean="0">
              <a:solidFill>
                <a:srgbClr val="000000"/>
              </a:solidFill>
              <a:latin typeface="Georgia" panose="02040502050405020303" pitchFamily="18" charset="0"/>
            </a:endParaRPr>
          </a:p>
          <a:p>
            <a:pPr>
              <a:buNone/>
            </a:pPr>
            <a:r>
              <a:rPr lang="en-US" sz="1100" dirty="0" smtClean="0">
                <a:latin typeface="Georgia" panose="02040502050405020303" pitchFamily="18" charset="0"/>
              </a:rPr>
              <a:t>Norfolk has better profit margins than its industry peers and freight shipping</a:t>
            </a:r>
          </a:p>
          <a:p>
            <a:pPr>
              <a:buNone/>
            </a:pPr>
            <a:r>
              <a:rPr lang="en-US" sz="1100" dirty="0">
                <a:latin typeface="Georgia" panose="02040502050405020303" pitchFamily="18" charset="0"/>
              </a:rPr>
              <a:t>i</a:t>
            </a:r>
            <a:r>
              <a:rPr lang="en-US" sz="1100" dirty="0" smtClean="0">
                <a:latin typeface="Georgia" panose="02040502050405020303" pitchFamily="18" charset="0"/>
              </a:rPr>
              <a:t>s becoming a cheaper transportation method for companies. This is good</a:t>
            </a:r>
          </a:p>
          <a:p>
            <a:pPr>
              <a:buNone/>
            </a:pPr>
            <a:r>
              <a:rPr lang="en-US" sz="1100" dirty="0" smtClean="0">
                <a:latin typeface="Georgia" panose="02040502050405020303" pitchFamily="18" charset="0"/>
              </a:rPr>
              <a:t>news for the fourth quarter because of the increased goods traffic for the</a:t>
            </a:r>
          </a:p>
          <a:p>
            <a:pPr>
              <a:buNone/>
            </a:pPr>
            <a:r>
              <a:rPr lang="en-US" sz="1100" dirty="0" smtClean="0">
                <a:latin typeface="Georgia" panose="02040502050405020303" pitchFamily="18" charset="0"/>
              </a:rPr>
              <a:t>holidays. Also, they have proven to be pretty resilient in bad market</a:t>
            </a:r>
          </a:p>
          <a:p>
            <a:pPr>
              <a:buNone/>
            </a:pPr>
            <a:r>
              <a:rPr lang="en-US" sz="1100" dirty="0" smtClean="0">
                <a:latin typeface="Georgia" panose="02040502050405020303" pitchFamily="18" charset="0"/>
              </a:rPr>
              <a:t>conditions, which was the case at the time of the purchase. </a:t>
            </a:r>
            <a:endParaRPr lang="en-US" sz="1100" dirty="0">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39</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Value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a:t>
            </a:r>
            <a:r>
              <a:rPr kumimoji="0" lang="en-US" sz="800" b="0" i="0" u="none" strike="noStrike" kern="1200" cap="none" spc="0" normalizeH="0" baseline="0" noProof="0" dirty="0" smtClean="0">
                <a:ln>
                  <a:noFill/>
                </a:ln>
                <a:effectLst/>
                <a:uLnTx/>
                <a:uFillTx/>
                <a:latin typeface="Georgia"/>
                <a:ea typeface="Georgia"/>
                <a:cs typeface="Georgia"/>
              </a:rPr>
              <a:t>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panose="02040502050405020303" pitchFamily="18" charset="0"/>
                <a:ea typeface="Georgia"/>
                <a:cs typeface="Georgia"/>
              </a:rPr>
              <a:t>Norfolk </a:t>
            </a:r>
            <a:r>
              <a:rPr lang="en-US" sz="1400" b="1" cap="all" dirty="0">
                <a:latin typeface="Georgia" panose="02040502050405020303" pitchFamily="18" charset="0"/>
                <a:ea typeface="Georgia"/>
                <a:cs typeface="Georgia"/>
              </a:rPr>
              <a:t>| </a:t>
            </a:r>
            <a:r>
              <a:rPr lang="en-US" sz="1400" b="1" cap="all" dirty="0" err="1" smtClean="0">
                <a:latin typeface="Georgia" panose="02040502050405020303" pitchFamily="18" charset="0"/>
                <a:ea typeface="Georgia"/>
                <a:cs typeface="Georgia"/>
              </a:rPr>
              <a:t>Nsc</a:t>
            </a:r>
            <a:endParaRPr lang="en-US" sz="1400" b="1" cap="all" dirty="0">
              <a:latin typeface="Georgia" panose="02040502050405020303" pitchFamily="18" charset="0"/>
              <a:ea typeface="Georgia"/>
              <a:cs typeface="Georgia"/>
            </a:endParaRPr>
          </a:p>
        </p:txBody>
      </p:sp>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p>
        </p:txBody>
      </p:sp>
      <p:graphicFrame>
        <p:nvGraphicFramePr>
          <p:cNvPr id="17" name="Table 16"/>
          <p:cNvGraphicFramePr>
            <a:graphicFrameLocks noGrp="1"/>
          </p:cNvGraphicFramePr>
          <p:nvPr>
            <p:extLst>
              <p:ext uri="{D42A27DB-BD31-4B8C-83A1-F6EECF244321}">
                <p14:modId xmlns:p14="http://schemas.microsoft.com/office/powerpoint/2010/main" val="3367310940"/>
              </p:ext>
            </p:extLst>
          </p:nvPr>
        </p:nvGraphicFramePr>
        <p:xfrm>
          <a:off x="762000" y="2362200"/>
          <a:ext cx="7772400" cy="960120"/>
        </p:xfrm>
        <a:graphic>
          <a:graphicData uri="http://schemas.openxmlformats.org/drawingml/2006/table">
            <a:tbl>
              <a:tblPr firstRow="1" bandRow="1">
                <a:tableStyleId>{5C22544A-7EE6-4342-B048-85BDC9FD1C3A}</a:tableStyleId>
              </a:tblPr>
              <a:tblGrid>
                <a:gridCol w="1380884"/>
                <a:gridCol w="1597879"/>
                <a:gridCol w="1597879"/>
                <a:gridCol w="1597879"/>
                <a:gridCol w="1597879"/>
              </a:tblGrid>
              <a:tr h="370840">
                <a:tc>
                  <a:txBody>
                    <a:bodyPr/>
                    <a:lstStyle/>
                    <a:p>
                      <a:endParaRPr lang="en-US" sz="1200" dirty="0">
                        <a:latin typeface="Georgia" panose="02040502050405020303" pitchFamily="18" charset="0"/>
                      </a:endParaRPr>
                    </a:p>
                  </a:txBody>
                  <a:tcPr anchor="ctr">
                    <a:solidFill>
                      <a:schemeClr val="tx1"/>
                    </a:solidFill>
                  </a:tcPr>
                </a:tc>
                <a:tc>
                  <a:txBody>
                    <a:bodyPr/>
                    <a:lstStyle/>
                    <a:p>
                      <a:pPr marL="0" indent="0" algn="ctr">
                        <a:buSzPct val="75000"/>
                        <a:buNone/>
                      </a:pPr>
                      <a:r>
                        <a:rPr lang="en-US" altLang="en-US" sz="1200" b="1" kern="1200" dirty="0" smtClean="0">
                          <a:solidFill>
                            <a:schemeClr val="lt1"/>
                          </a:solidFill>
                          <a:latin typeface="Georgia" panose="02040502050405020303" pitchFamily="18" charset="0"/>
                          <a:ea typeface="+mn-ea"/>
                          <a:cs typeface="+mn-cs"/>
                        </a:rPr>
                        <a:t>Price/Sales &lt; Industry average</a:t>
                      </a:r>
                      <a:endParaRPr lang="en-US" altLang="en-US" sz="1200" b="1" kern="1200" dirty="0">
                        <a:solidFill>
                          <a:schemeClr val="lt1"/>
                        </a:solidFill>
                        <a:latin typeface="Georgia" panose="02040502050405020303" pitchFamily="18" charset="0"/>
                        <a:ea typeface="+mn-ea"/>
                        <a:cs typeface="+mn-cs"/>
                      </a:endParaRPr>
                    </a:p>
                  </a:txBody>
                  <a:tcPr anchor="ctr">
                    <a:solidFill>
                      <a:schemeClr val="tx1"/>
                    </a:solidFill>
                  </a:tcPr>
                </a:tc>
                <a:tc>
                  <a:txBody>
                    <a:bodyPr/>
                    <a:lstStyle/>
                    <a:p>
                      <a:pPr marL="0" indent="0" algn="ctr">
                        <a:buSzPct val="75000"/>
                        <a:buNone/>
                      </a:pPr>
                      <a:r>
                        <a:rPr lang="en-US" altLang="en-US" sz="1200" b="1" kern="1200" dirty="0" smtClean="0">
                          <a:solidFill>
                            <a:schemeClr val="lt1"/>
                          </a:solidFill>
                          <a:latin typeface="Georgia" panose="02040502050405020303" pitchFamily="18" charset="0"/>
                          <a:ea typeface="+mn-ea"/>
                          <a:cs typeface="+mn-cs"/>
                        </a:rPr>
                        <a:t>Price/Book Value &lt; industry average</a:t>
                      </a:r>
                      <a:endParaRPr lang="en-US" altLang="en-US" sz="1200" b="1" kern="1200" dirty="0">
                        <a:solidFill>
                          <a:schemeClr val="lt1"/>
                        </a:solidFill>
                        <a:latin typeface="Georgia" panose="02040502050405020303" pitchFamily="18" charset="0"/>
                        <a:ea typeface="+mn-ea"/>
                        <a:cs typeface="+mn-cs"/>
                      </a:endParaRPr>
                    </a:p>
                  </a:txBody>
                  <a:tcPr anchor="ctr">
                    <a:solidFill>
                      <a:schemeClr val="tx1"/>
                    </a:solidFill>
                  </a:tcPr>
                </a:tc>
                <a:tc>
                  <a:txBody>
                    <a:bodyPr/>
                    <a:lstStyle/>
                    <a:p>
                      <a:pPr algn="ctr"/>
                      <a:r>
                        <a:rPr lang="en-US" altLang="en-US" sz="1200" dirty="0" smtClean="0">
                          <a:latin typeface="Georgia" panose="02040502050405020303" pitchFamily="18" charset="0"/>
                        </a:rPr>
                        <a:t>Total cash dividends paid annually </a:t>
                      </a:r>
                      <a:endParaRPr lang="en-US" sz="1200" dirty="0">
                        <a:latin typeface="Georgia" panose="02040502050405020303" pitchFamily="18" charset="0"/>
                      </a:endParaRPr>
                    </a:p>
                  </a:txBody>
                  <a:tcPr anchor="ctr">
                    <a:solidFill>
                      <a:schemeClr val="tx1"/>
                    </a:solidFill>
                  </a:tcPr>
                </a:tc>
                <a:tc>
                  <a:txBody>
                    <a:bodyPr/>
                    <a:lstStyle/>
                    <a:p>
                      <a:pPr marL="0" indent="0" algn="ctr">
                        <a:buSzPct val="75000"/>
                        <a:buNone/>
                      </a:pPr>
                      <a:r>
                        <a:rPr lang="en-US" altLang="en-US" sz="1200" b="1" kern="1200" dirty="0" smtClean="0">
                          <a:solidFill>
                            <a:schemeClr val="lt1"/>
                          </a:solidFill>
                          <a:latin typeface="Georgia" panose="02040502050405020303" pitchFamily="18" charset="0"/>
                          <a:ea typeface="+mn-ea"/>
                          <a:cs typeface="+mn-cs"/>
                        </a:rPr>
                        <a:t>Positive Free Cash Flow</a:t>
                      </a:r>
                      <a:endParaRPr lang="en-US" sz="1200" dirty="0">
                        <a:latin typeface="Georgia" panose="02040502050405020303" pitchFamily="18" charset="0"/>
                      </a:endParaRPr>
                    </a:p>
                  </a:txBody>
                  <a:tcPr anchor="ctr">
                    <a:solidFill>
                      <a:schemeClr val="tx1"/>
                    </a:solidFill>
                  </a:tcPr>
                </a:tc>
              </a:tr>
              <a:tr h="320040">
                <a:tc>
                  <a:txBody>
                    <a:bodyPr/>
                    <a:lstStyle/>
                    <a:p>
                      <a:r>
                        <a:rPr lang="en-US" sz="1200" b="0" dirty="0" smtClean="0">
                          <a:latin typeface="Georgia" panose="02040502050405020303" pitchFamily="18" charset="0"/>
                        </a:rPr>
                        <a:t>NSC</a:t>
                      </a:r>
                      <a:endParaRPr lang="en-US" sz="1200" b="1" dirty="0">
                        <a:latin typeface="Georgia" panose="02040502050405020303" pitchFamily="18" charset="0"/>
                      </a:endParaRPr>
                    </a:p>
                  </a:txBody>
                  <a:tcPr anchor="ctr">
                    <a:solidFill>
                      <a:srgbClr val="BC9A2E">
                        <a:alpha val="30000"/>
                      </a:srgbClr>
                    </a:solidFill>
                  </a:tcPr>
                </a:tc>
                <a:tc>
                  <a:txBody>
                    <a:bodyPr/>
                    <a:lstStyle/>
                    <a:p>
                      <a:pPr marL="0" indent="0" algn="ctr">
                        <a:buSzPct val="75000"/>
                        <a:buNone/>
                      </a:pPr>
                      <a:r>
                        <a:rPr lang="en-US" altLang="en-US" sz="1200" b="0" kern="1200" dirty="0" smtClean="0">
                          <a:solidFill>
                            <a:schemeClr val="tx1"/>
                          </a:solidFill>
                          <a:latin typeface="Georgia" panose="02040502050405020303" pitchFamily="18" charset="0"/>
                          <a:ea typeface="+mn-ea"/>
                          <a:cs typeface="+mn-cs"/>
                        </a:rPr>
                        <a:t>3.0 vs. 3.7</a:t>
                      </a:r>
                      <a:endParaRPr lang="en-US" altLang="en-US" sz="1200" b="0" kern="1200" dirty="0">
                        <a:solidFill>
                          <a:schemeClr val="tx1"/>
                        </a:solidFill>
                        <a:latin typeface="Georgia" panose="02040502050405020303" pitchFamily="18" charset="0"/>
                        <a:ea typeface="+mn-ea"/>
                        <a:cs typeface="+mn-cs"/>
                      </a:endParaRPr>
                    </a:p>
                  </a:txBody>
                  <a:tcPr anchor="ctr">
                    <a:solidFill>
                      <a:srgbClr val="BC9A2E">
                        <a:alpha val="30000"/>
                      </a:srgbClr>
                    </a:solidFill>
                  </a:tcPr>
                </a:tc>
                <a:tc>
                  <a:txBody>
                    <a:bodyPr/>
                    <a:lstStyle/>
                    <a:p>
                      <a:pPr marL="0" indent="0" algn="ctr">
                        <a:buSzPct val="75000"/>
                        <a:buNone/>
                      </a:pPr>
                      <a:r>
                        <a:rPr lang="en-US" altLang="en-US" sz="1200" b="0" kern="1200" dirty="0" smtClean="0">
                          <a:solidFill>
                            <a:schemeClr val="tx1"/>
                          </a:solidFill>
                          <a:latin typeface="Georgia" panose="02040502050405020303" pitchFamily="18" charset="0"/>
                          <a:ea typeface="+mn-ea"/>
                          <a:cs typeface="+mn-cs"/>
                        </a:rPr>
                        <a:t>2.8</a:t>
                      </a:r>
                      <a:r>
                        <a:rPr lang="en-US" altLang="en-US" sz="1200" b="0" kern="1200" baseline="0" dirty="0" smtClean="0">
                          <a:solidFill>
                            <a:schemeClr val="tx1"/>
                          </a:solidFill>
                          <a:latin typeface="Georgia" panose="02040502050405020303" pitchFamily="18" charset="0"/>
                          <a:ea typeface="+mn-ea"/>
                          <a:cs typeface="+mn-cs"/>
                        </a:rPr>
                        <a:t> vs. 3.8</a:t>
                      </a:r>
                      <a:endParaRPr lang="en-US" altLang="en-US" sz="1200" b="0" kern="1200" dirty="0">
                        <a:solidFill>
                          <a:schemeClr val="tx1"/>
                        </a:solidFill>
                        <a:latin typeface="Georgia" panose="02040502050405020303" pitchFamily="18" charset="0"/>
                        <a:ea typeface="+mn-ea"/>
                        <a:cs typeface="+mn-cs"/>
                      </a:endParaRPr>
                    </a:p>
                  </a:txBody>
                  <a:tcPr anchor="ctr">
                    <a:solidFill>
                      <a:srgbClr val="BC9A2E">
                        <a:alpha val="30000"/>
                      </a:srgbClr>
                    </a:solidFill>
                  </a:tcPr>
                </a:tc>
                <a:tc>
                  <a:txBody>
                    <a:bodyPr/>
                    <a:lstStyle/>
                    <a:p>
                      <a:pPr algn="ctr"/>
                      <a:r>
                        <a:rPr lang="en-US" altLang="en-US" sz="1200" b="0" dirty="0" smtClean="0">
                          <a:solidFill>
                            <a:schemeClr val="tx1"/>
                          </a:solidFill>
                          <a:latin typeface="Georgia" panose="02040502050405020303" pitchFamily="18" charset="0"/>
                        </a:rPr>
                        <a:t>2.0% vs.</a:t>
                      </a:r>
                      <a:r>
                        <a:rPr lang="en-US" altLang="en-US" sz="1200" b="0" baseline="0" dirty="0" smtClean="0">
                          <a:solidFill>
                            <a:schemeClr val="tx1"/>
                          </a:solidFill>
                          <a:latin typeface="Georgia" panose="02040502050405020303" pitchFamily="18" charset="0"/>
                        </a:rPr>
                        <a:t> </a:t>
                      </a:r>
                      <a:r>
                        <a:rPr lang="en-US" altLang="en-US" sz="1200" b="0" dirty="0" smtClean="0">
                          <a:solidFill>
                            <a:schemeClr val="tx1"/>
                          </a:solidFill>
                          <a:latin typeface="Georgia" panose="02040502050405020303" pitchFamily="18" charset="0"/>
                        </a:rPr>
                        <a:t>1.4%</a:t>
                      </a:r>
                      <a:endParaRPr lang="en-US" sz="1200" b="0" dirty="0">
                        <a:solidFill>
                          <a:schemeClr val="tx1"/>
                        </a:solidFill>
                        <a:latin typeface="Georgia" panose="02040502050405020303" pitchFamily="18" charset="0"/>
                      </a:endParaRPr>
                    </a:p>
                  </a:txBody>
                  <a:tcPr anchor="ctr">
                    <a:solidFill>
                      <a:srgbClr val="BC9A2E">
                        <a:alpha val="30000"/>
                      </a:srgbClr>
                    </a:solidFill>
                  </a:tcPr>
                </a:tc>
                <a:tc>
                  <a:txBody>
                    <a:bodyPr/>
                    <a:lstStyle/>
                    <a:p>
                      <a:pPr marL="0" indent="0" algn="ctr">
                        <a:buSzPct val="75000"/>
                        <a:buNone/>
                      </a:pPr>
                      <a:r>
                        <a:rPr lang="en-US" sz="1200" b="0" kern="1200" dirty="0" smtClean="0">
                          <a:solidFill>
                            <a:schemeClr val="tx1"/>
                          </a:solidFill>
                          <a:latin typeface="Georgia" panose="02040502050405020303" pitchFamily="18" charset="0"/>
                          <a:ea typeface="+mn-ea"/>
                          <a:cs typeface="+mn-cs"/>
                        </a:rPr>
                        <a:t>Yes</a:t>
                      </a:r>
                      <a:endParaRPr lang="en-US" sz="1200" b="0" dirty="0">
                        <a:solidFill>
                          <a:schemeClr val="tx1"/>
                        </a:solidFill>
                        <a:latin typeface="Georgia" panose="02040502050405020303" pitchFamily="18" charset="0"/>
                      </a:endParaRPr>
                    </a:p>
                  </a:txBody>
                  <a:tcPr anchor="ctr">
                    <a:solidFill>
                      <a:srgbClr val="BC9A2E">
                        <a:alpha val="30000"/>
                      </a:srgbClr>
                    </a:solidFill>
                  </a:tcPr>
                </a:tc>
              </a:tr>
            </a:tbl>
          </a:graphicData>
        </a:graphic>
      </p:graphicFrame>
    </p:spTree>
    <p:extLst>
      <p:ext uri="{BB962C8B-B14F-4D97-AF65-F5344CB8AC3E}">
        <p14:creationId xmlns:p14="http://schemas.microsoft.com/office/powerpoint/2010/main" val="404379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85800" y="685800"/>
            <a:ext cx="7467600" cy="7406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2600" b="0" i="0" u="none" strike="noStrike" cap="none" baseline="0">
                <a:solidFill>
                  <a:schemeClr val="dk1"/>
                </a:solidFill>
                <a:latin typeface="Georgia"/>
                <a:ea typeface="Georgia"/>
                <a:cs typeface="Georgia"/>
                <a:sym typeface="Georgia"/>
              </a:rPr>
              <a:t>Sellinger Applied Portfolio Overview</a:t>
            </a:r>
          </a:p>
        </p:txBody>
      </p:sp>
      <p:sp>
        <p:nvSpPr>
          <p:cNvPr id="123" name="Shape 123"/>
          <p:cNvSpPr txBox="1">
            <a:spLocks noGrp="1"/>
          </p:cNvSpPr>
          <p:nvPr>
            <p:ph type="body" idx="1"/>
          </p:nvPr>
        </p:nvSpPr>
        <p:spPr>
          <a:xfrm>
            <a:off x="685800" y="1768386"/>
            <a:ext cx="7924799" cy="4251412"/>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buClr>
                <a:schemeClr val="accent2"/>
              </a:buClr>
              <a:buSzPct val="25000"/>
              <a:buFont typeface="Arial"/>
              <a:buNone/>
            </a:pPr>
            <a:r>
              <a:rPr lang="en-US" sz="1400" b="1" i="0" u="sng" strike="noStrike" cap="none" baseline="0">
                <a:solidFill>
                  <a:schemeClr val="dk1"/>
                </a:solidFill>
                <a:latin typeface="Georgia"/>
                <a:ea typeface="Georgia"/>
                <a:cs typeface="Georgia"/>
                <a:sym typeface="Georgia"/>
              </a:rPr>
              <a:t>Background</a:t>
            </a:r>
          </a:p>
          <a:p>
            <a:pPr marL="342900" marR="0" lvl="0" indent="-342900" algn="l" rtl="0">
              <a:lnSpc>
                <a:spcPct val="110000"/>
              </a:lnSpc>
              <a:spcBef>
                <a:spcPts val="240"/>
              </a:spcBef>
              <a:buClr>
                <a:schemeClr val="accent2"/>
              </a:buClr>
              <a:buSzPct val="25000"/>
              <a:buFont typeface="Arial"/>
              <a:buNone/>
            </a:pPr>
            <a:r>
              <a:rPr lang="en-US" sz="1200" b="0" i="0" u="none" strike="noStrike" cap="none" baseline="0">
                <a:solidFill>
                  <a:schemeClr val="dk1"/>
                </a:solidFill>
                <a:latin typeface="Georgia"/>
                <a:ea typeface="Georgia"/>
                <a:cs typeface="Georgia"/>
                <a:sym typeface="Georgia"/>
              </a:rPr>
              <a:t>The Sellinger Applied Portfolio, “SAP Fund,”  is a student-managed investment portfolio. Each year </a:t>
            </a:r>
          </a:p>
          <a:p>
            <a:pPr marL="342900" marR="0" lvl="0" indent="-342900" algn="l" rtl="0">
              <a:lnSpc>
                <a:spcPct val="110000"/>
              </a:lnSpc>
              <a:spcBef>
                <a:spcPts val="240"/>
              </a:spcBef>
              <a:buClr>
                <a:schemeClr val="accent2"/>
              </a:buClr>
              <a:buSzPct val="25000"/>
              <a:buFont typeface="Arial"/>
              <a:buNone/>
            </a:pPr>
            <a:r>
              <a:rPr lang="en-US" sz="1200" b="0" i="0" u="none" strike="noStrike" cap="none" baseline="0">
                <a:solidFill>
                  <a:schemeClr val="dk1"/>
                </a:solidFill>
                <a:latin typeface="Georgia"/>
                <a:ea typeface="Georgia"/>
                <a:cs typeface="Georgia"/>
                <a:sym typeface="Georgia"/>
              </a:rPr>
              <a:t>the University may provide the portfolio with up to $500,000 to invest. These funds are  a </a:t>
            </a:r>
          </a:p>
          <a:p>
            <a:pPr marL="342900" marR="0" lvl="0" indent="-342900" algn="l" rtl="0">
              <a:lnSpc>
                <a:spcPct val="110000"/>
              </a:lnSpc>
              <a:spcBef>
                <a:spcPts val="240"/>
              </a:spcBef>
              <a:buClr>
                <a:schemeClr val="accent2"/>
              </a:buClr>
              <a:buSzPct val="25000"/>
              <a:buFont typeface="Arial"/>
              <a:buNone/>
            </a:pPr>
            <a:r>
              <a:rPr lang="en-US" sz="1200" b="0" i="0" u="none" strike="noStrike" cap="none" baseline="0">
                <a:solidFill>
                  <a:schemeClr val="dk1"/>
                </a:solidFill>
                <a:latin typeface="Georgia"/>
                <a:ea typeface="Georgia"/>
                <a:cs typeface="Georgia"/>
                <a:sym typeface="Georgia"/>
              </a:rPr>
              <a:t>component of the University’s endowment.</a:t>
            </a:r>
          </a:p>
          <a:p>
            <a:pPr marL="342900" marR="0" lvl="0" indent="-342900" algn="l" rtl="0">
              <a:lnSpc>
                <a:spcPct val="110000"/>
              </a:lnSpc>
              <a:spcBef>
                <a:spcPts val="400"/>
              </a:spcBef>
              <a:buClr>
                <a:schemeClr val="accent2"/>
              </a:buClr>
              <a:buFont typeface="Arial"/>
              <a:buNone/>
            </a:pPr>
            <a:endParaRPr sz="2000" b="0" i="0" u="none" strike="noStrike" cap="none" baseline="0">
              <a:solidFill>
                <a:schemeClr val="dk1"/>
              </a:solidFill>
              <a:latin typeface="Georgia"/>
              <a:ea typeface="Georgia"/>
              <a:cs typeface="Georgia"/>
              <a:sym typeface="Georgia"/>
            </a:endParaRPr>
          </a:p>
          <a:p>
            <a:pPr marL="342900" marR="0" lvl="0" indent="-342900" algn="l" rtl="0">
              <a:lnSpc>
                <a:spcPct val="110000"/>
              </a:lnSpc>
              <a:spcBef>
                <a:spcPts val="280"/>
              </a:spcBef>
              <a:buClr>
                <a:schemeClr val="accent2"/>
              </a:buClr>
              <a:buSzPct val="25000"/>
              <a:buFont typeface="Arial"/>
              <a:buNone/>
            </a:pPr>
            <a:r>
              <a:rPr lang="en-US" sz="1400" b="1" i="0" u="sng" strike="noStrike" cap="none" baseline="0">
                <a:solidFill>
                  <a:schemeClr val="dk1"/>
                </a:solidFill>
                <a:latin typeface="Georgia"/>
                <a:ea typeface="Georgia"/>
                <a:cs typeface="Georgia"/>
                <a:sym typeface="Georgia"/>
              </a:rPr>
              <a:t>Fall 2014</a:t>
            </a:r>
          </a:p>
          <a:p>
            <a:pPr marL="342900" marR="0" lvl="0" indent="-342900" algn="l" rtl="0">
              <a:lnSpc>
                <a:spcPct val="110000"/>
              </a:lnSpc>
              <a:spcBef>
                <a:spcPts val="240"/>
              </a:spcBef>
              <a:buClr>
                <a:schemeClr val="accent2"/>
              </a:buClr>
              <a:buSzPct val="25000"/>
              <a:buFont typeface="Arial"/>
              <a:buNone/>
            </a:pPr>
            <a:r>
              <a:rPr lang="en-US" sz="1200" b="0" i="0" u="none" strike="noStrike" cap="none" baseline="0">
                <a:solidFill>
                  <a:schemeClr val="dk1"/>
                </a:solidFill>
                <a:latin typeface="Georgia"/>
                <a:ea typeface="Georgia"/>
                <a:cs typeface="Georgia"/>
                <a:sym typeface="Georgia"/>
              </a:rPr>
              <a:t>21 students managed the portfolio over the fall semester of 2014 and recommended a number of buys </a:t>
            </a:r>
          </a:p>
          <a:p>
            <a:pPr marL="342900" marR="0" lvl="0" indent="-342900" algn="l" rtl="0">
              <a:lnSpc>
                <a:spcPct val="110000"/>
              </a:lnSpc>
              <a:spcBef>
                <a:spcPts val="240"/>
              </a:spcBef>
              <a:buClr>
                <a:schemeClr val="accent2"/>
              </a:buClr>
              <a:buSzPct val="25000"/>
              <a:buFont typeface="Arial"/>
              <a:buNone/>
            </a:pPr>
            <a:r>
              <a:rPr lang="en-US" sz="1200" b="0" i="0" u="none" strike="noStrike" cap="none" baseline="0">
                <a:solidFill>
                  <a:schemeClr val="dk1"/>
                </a:solidFill>
                <a:latin typeface="Georgia"/>
                <a:ea typeface="Georgia"/>
                <a:cs typeface="Georgia"/>
                <a:sym typeface="Georgia"/>
              </a:rPr>
              <a:t>and/or sells via the process outlined below:</a:t>
            </a:r>
          </a:p>
        </p:txBody>
      </p:sp>
      <p:sp>
        <p:nvSpPr>
          <p:cNvPr id="124" name="Shape 124"/>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grpSp>
        <p:nvGrpSpPr>
          <p:cNvPr id="125" name="Shape 125"/>
          <p:cNvGrpSpPr/>
          <p:nvPr/>
        </p:nvGrpSpPr>
        <p:grpSpPr>
          <a:xfrm>
            <a:off x="1526976" y="4316900"/>
            <a:ext cx="6090047" cy="1373798"/>
            <a:chOff x="2976" y="1345100"/>
            <a:chExt cx="6090047" cy="1373798"/>
          </a:xfrm>
        </p:grpSpPr>
        <p:sp>
          <p:nvSpPr>
            <p:cNvPr id="126" name="Shape 126"/>
            <p:cNvSpPr/>
            <p:nvPr/>
          </p:nvSpPr>
          <p:spPr>
            <a:xfrm>
              <a:off x="380998" y="1345100"/>
              <a:ext cx="1571624" cy="1373798"/>
            </a:xfrm>
            <a:prstGeom prst="rightArrow">
              <a:avLst>
                <a:gd name="adj1" fmla="val 70000"/>
                <a:gd name="adj2" fmla="val 50000"/>
              </a:avLst>
            </a:prstGeom>
            <a:solidFill>
              <a:srgbClr val="BC9A2E">
                <a:alpha val="40000"/>
              </a:srgbClr>
            </a:solidFill>
            <a:ln w="25400" cap="flat">
              <a:solidFill>
                <a:srgbClr val="DBE5F1">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latin typeface="Georgia"/>
                <a:ea typeface="Georgia"/>
                <a:cs typeface="Georgia"/>
              </a:endParaRPr>
            </a:p>
          </p:txBody>
        </p:sp>
        <p:sp>
          <p:nvSpPr>
            <p:cNvPr id="127" name="Shape 127"/>
            <p:cNvSpPr txBox="1"/>
            <p:nvPr/>
          </p:nvSpPr>
          <p:spPr>
            <a:xfrm>
              <a:off x="773904" y="1551170"/>
              <a:ext cx="766167" cy="961658"/>
            </a:xfrm>
            <a:prstGeom prst="rect">
              <a:avLst/>
            </a:prstGeom>
            <a:noFill/>
            <a:ln>
              <a:noFill/>
            </a:ln>
          </p:spPr>
          <p:txBody>
            <a:bodyPr lIns="17775" tIns="4425" rIns="8875" bIns="4425" anchor="ctr" anchorCtr="0">
              <a:noAutofit/>
            </a:bodyPr>
            <a:lstStyle/>
            <a:p>
              <a:pPr marL="0" marR="0" lvl="0" indent="0" algn="ctr" rtl="0">
                <a:lnSpc>
                  <a:spcPct val="90000"/>
                </a:lnSpc>
                <a:spcBef>
                  <a:spcPts val="0"/>
                </a:spcBef>
                <a:spcAft>
                  <a:spcPts val="245"/>
                </a:spcAft>
                <a:buSzPct val="25000"/>
                <a:buNone/>
              </a:pPr>
              <a:r>
                <a:rPr lang="en-US" sz="700" b="0" i="0" u="none" strike="noStrike" cap="none" baseline="0" dirty="0">
                  <a:solidFill>
                    <a:schemeClr val="dk1"/>
                  </a:solidFill>
                  <a:latin typeface="Georgia"/>
                  <a:ea typeface="Georgia"/>
                  <a:cs typeface="Georgia"/>
                  <a:sym typeface="Arial"/>
                </a:rPr>
                <a:t> Stocks Selected &amp; Analyzed</a:t>
              </a:r>
            </a:p>
          </p:txBody>
        </p:sp>
        <p:sp>
          <p:nvSpPr>
            <p:cNvPr id="128" name="Shape 128"/>
            <p:cNvSpPr/>
            <p:nvPr/>
          </p:nvSpPr>
          <p:spPr>
            <a:xfrm>
              <a:off x="2976" y="1639092"/>
              <a:ext cx="785811" cy="785811"/>
            </a:xfrm>
            <a:prstGeom prst="ellipse">
              <a:avLst/>
            </a:prstGeom>
            <a:solidFill>
              <a:schemeClr val="dk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latin typeface="Georgia"/>
                <a:ea typeface="Georgia"/>
                <a:cs typeface="Georgia"/>
              </a:endParaRPr>
            </a:p>
          </p:txBody>
        </p:sp>
        <p:sp>
          <p:nvSpPr>
            <p:cNvPr id="129" name="Shape 129"/>
            <p:cNvSpPr txBox="1"/>
            <p:nvPr/>
          </p:nvSpPr>
          <p:spPr>
            <a:xfrm>
              <a:off x="118056" y="1754173"/>
              <a:ext cx="555652" cy="555652"/>
            </a:xfrm>
            <a:prstGeom prst="rect">
              <a:avLst/>
            </a:prstGeom>
            <a:noFill/>
            <a:ln>
              <a:noFill/>
            </a:ln>
          </p:spPr>
          <p:txBody>
            <a:bodyPr lIns="5075" tIns="5075" rIns="5075" bIns="5075" anchor="ctr" anchorCtr="0">
              <a:noAutofit/>
            </a:bodyPr>
            <a:lstStyle/>
            <a:p>
              <a:pPr marL="0" marR="0" lvl="0" indent="0" algn="ctr" rtl="0">
                <a:lnSpc>
                  <a:spcPct val="90000"/>
                </a:lnSpc>
                <a:spcBef>
                  <a:spcPts val="0"/>
                </a:spcBef>
                <a:spcAft>
                  <a:spcPts val="280"/>
                </a:spcAft>
                <a:buSzPct val="25000"/>
                <a:buNone/>
              </a:pPr>
              <a:r>
                <a:rPr lang="en-US" sz="800" b="0" i="0" u="none" strike="noStrike" cap="none" baseline="0" dirty="0">
                  <a:solidFill>
                    <a:schemeClr val="lt1"/>
                  </a:solidFill>
                  <a:latin typeface="Georgia"/>
                  <a:ea typeface="Georgia"/>
                  <a:cs typeface="Georgia"/>
                  <a:sym typeface="Arial"/>
                </a:rPr>
                <a:t>Teams Established</a:t>
              </a:r>
            </a:p>
          </p:txBody>
        </p:sp>
        <p:sp>
          <p:nvSpPr>
            <p:cNvPr id="130" name="Shape 130"/>
            <p:cNvSpPr/>
            <p:nvPr/>
          </p:nvSpPr>
          <p:spPr>
            <a:xfrm>
              <a:off x="2458640" y="1345100"/>
              <a:ext cx="1571624" cy="1373798"/>
            </a:xfrm>
            <a:prstGeom prst="rightArrow">
              <a:avLst>
                <a:gd name="adj1" fmla="val 70000"/>
                <a:gd name="adj2" fmla="val 50000"/>
              </a:avLst>
            </a:prstGeom>
            <a:solidFill>
              <a:srgbClr val="BC9A2E">
                <a:alpha val="40000"/>
              </a:srgbClr>
            </a:solidFill>
            <a:ln w="25400" cap="flat">
              <a:solidFill>
                <a:srgbClr val="DBE5F1">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latin typeface="Georgia"/>
                <a:ea typeface="Georgia"/>
                <a:cs typeface="Georgia"/>
              </a:endParaRPr>
            </a:p>
          </p:txBody>
        </p:sp>
        <p:sp>
          <p:nvSpPr>
            <p:cNvPr id="131" name="Shape 131"/>
            <p:cNvSpPr txBox="1"/>
            <p:nvPr/>
          </p:nvSpPr>
          <p:spPr>
            <a:xfrm>
              <a:off x="2851546" y="1551170"/>
              <a:ext cx="766167" cy="961658"/>
            </a:xfrm>
            <a:prstGeom prst="rect">
              <a:avLst/>
            </a:prstGeom>
            <a:noFill/>
            <a:ln>
              <a:noFill/>
            </a:ln>
          </p:spPr>
          <p:txBody>
            <a:bodyPr lIns="17775" tIns="4425" rIns="8875" bIns="4425" anchor="ctr" anchorCtr="0">
              <a:noAutofit/>
            </a:bodyPr>
            <a:lstStyle/>
            <a:p>
              <a:pPr marL="0" marR="0" lvl="0" indent="0" algn="ctr" rtl="0">
                <a:lnSpc>
                  <a:spcPct val="90000"/>
                </a:lnSpc>
                <a:spcBef>
                  <a:spcPts val="0"/>
                </a:spcBef>
                <a:spcAft>
                  <a:spcPts val="245"/>
                </a:spcAft>
                <a:buSzPct val="25000"/>
                <a:buNone/>
              </a:pPr>
              <a:r>
                <a:rPr lang="en-US" sz="700" b="0" i="0" u="none" strike="noStrike" cap="none" baseline="0" dirty="0">
                  <a:solidFill>
                    <a:schemeClr val="dk1"/>
                  </a:solidFill>
                  <a:latin typeface="Georgia"/>
                  <a:ea typeface="Georgia"/>
                  <a:cs typeface="Georgia"/>
                  <a:sym typeface="Arial"/>
                </a:rPr>
                <a:t>Analysis &amp; Recommendation Presented</a:t>
              </a:r>
            </a:p>
          </p:txBody>
        </p:sp>
        <p:sp>
          <p:nvSpPr>
            <p:cNvPr id="132" name="Shape 132"/>
            <p:cNvSpPr/>
            <p:nvPr/>
          </p:nvSpPr>
          <p:spPr>
            <a:xfrm>
              <a:off x="2065733" y="1639092"/>
              <a:ext cx="785811" cy="785811"/>
            </a:xfrm>
            <a:prstGeom prst="ellipse">
              <a:avLst/>
            </a:prstGeom>
            <a:solidFill>
              <a:schemeClr val="dk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latin typeface="Georgia"/>
                <a:ea typeface="Georgia"/>
                <a:cs typeface="Georgia"/>
              </a:endParaRPr>
            </a:p>
          </p:txBody>
        </p:sp>
        <p:sp>
          <p:nvSpPr>
            <p:cNvPr id="133" name="Shape 133"/>
            <p:cNvSpPr txBox="1"/>
            <p:nvPr/>
          </p:nvSpPr>
          <p:spPr>
            <a:xfrm>
              <a:off x="2180814" y="1754173"/>
              <a:ext cx="555652" cy="555652"/>
            </a:xfrm>
            <a:prstGeom prst="rect">
              <a:avLst/>
            </a:prstGeom>
            <a:noFill/>
            <a:ln>
              <a:noFill/>
            </a:ln>
          </p:spPr>
          <p:txBody>
            <a:bodyPr lIns="5075" tIns="5075" rIns="5075" bIns="5075" anchor="ctr" anchorCtr="0">
              <a:noAutofit/>
            </a:bodyPr>
            <a:lstStyle/>
            <a:p>
              <a:pPr marL="0" marR="0" lvl="0" indent="0" algn="ctr" rtl="0">
                <a:lnSpc>
                  <a:spcPct val="90000"/>
                </a:lnSpc>
                <a:spcBef>
                  <a:spcPts val="0"/>
                </a:spcBef>
                <a:spcAft>
                  <a:spcPts val="280"/>
                </a:spcAft>
                <a:buSzPct val="25000"/>
                <a:buNone/>
              </a:pPr>
              <a:r>
                <a:rPr lang="en-US" sz="800" b="0" i="0" u="none" strike="noStrike" cap="none" baseline="0" dirty="0">
                  <a:solidFill>
                    <a:schemeClr val="lt1"/>
                  </a:solidFill>
                  <a:latin typeface="Georgia"/>
                  <a:ea typeface="Georgia"/>
                  <a:cs typeface="Georgia"/>
                  <a:sym typeface="Arial"/>
                </a:rPr>
                <a:t>Teams Present</a:t>
              </a:r>
            </a:p>
          </p:txBody>
        </p:sp>
        <p:sp>
          <p:nvSpPr>
            <p:cNvPr id="134" name="Shape 134"/>
            <p:cNvSpPr/>
            <p:nvPr/>
          </p:nvSpPr>
          <p:spPr>
            <a:xfrm>
              <a:off x="4521398" y="1345100"/>
              <a:ext cx="1571624" cy="1373798"/>
            </a:xfrm>
            <a:prstGeom prst="rightArrow">
              <a:avLst>
                <a:gd name="adj1" fmla="val 70000"/>
                <a:gd name="adj2" fmla="val 50000"/>
              </a:avLst>
            </a:prstGeom>
            <a:solidFill>
              <a:srgbClr val="BC9A2E">
                <a:alpha val="40000"/>
              </a:srgbClr>
            </a:solidFill>
            <a:ln w="25400" cap="flat">
              <a:solidFill>
                <a:srgbClr val="DBE5F1">
                  <a:alpha val="89803"/>
                </a:srgbClr>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latin typeface="Georgia"/>
                <a:ea typeface="Georgia"/>
                <a:cs typeface="Georgia"/>
              </a:endParaRPr>
            </a:p>
          </p:txBody>
        </p:sp>
        <p:sp>
          <p:nvSpPr>
            <p:cNvPr id="135" name="Shape 135"/>
            <p:cNvSpPr txBox="1"/>
            <p:nvPr/>
          </p:nvSpPr>
          <p:spPr>
            <a:xfrm>
              <a:off x="4914303" y="1551170"/>
              <a:ext cx="766167" cy="961658"/>
            </a:xfrm>
            <a:prstGeom prst="rect">
              <a:avLst/>
            </a:prstGeom>
            <a:noFill/>
            <a:ln>
              <a:noFill/>
            </a:ln>
          </p:spPr>
          <p:txBody>
            <a:bodyPr lIns="17775" tIns="4425" rIns="8875" bIns="4425" anchor="ctr" anchorCtr="0">
              <a:noAutofit/>
            </a:bodyPr>
            <a:lstStyle/>
            <a:p>
              <a:pPr marL="0" marR="0" lvl="0" indent="0" algn="ctr" rtl="0">
                <a:lnSpc>
                  <a:spcPct val="90000"/>
                </a:lnSpc>
                <a:spcBef>
                  <a:spcPts val="0"/>
                </a:spcBef>
                <a:spcAft>
                  <a:spcPts val="245"/>
                </a:spcAft>
                <a:buSzPct val="25000"/>
                <a:buNone/>
              </a:pPr>
              <a:r>
                <a:rPr lang="en-US" sz="700" b="0" i="0" u="none" strike="noStrike" cap="none" baseline="0" dirty="0">
                  <a:solidFill>
                    <a:schemeClr val="dk1"/>
                  </a:solidFill>
                  <a:latin typeface="Georgia"/>
                  <a:ea typeface="Georgia"/>
                  <a:cs typeface="Georgia"/>
                  <a:sym typeface="Arial"/>
                </a:rPr>
                <a:t>Students Vote </a:t>
              </a:r>
              <a:br>
                <a:rPr lang="en-US" sz="700" b="0" i="0" u="none" strike="noStrike" cap="none" baseline="0" dirty="0">
                  <a:solidFill>
                    <a:schemeClr val="dk1"/>
                  </a:solidFill>
                  <a:latin typeface="Georgia"/>
                  <a:ea typeface="Georgia"/>
                  <a:cs typeface="Georgia"/>
                  <a:sym typeface="Arial"/>
                </a:rPr>
              </a:br>
              <a:r>
                <a:rPr lang="en-US" sz="700" b="0" i="0" u="none" strike="noStrike" cap="none" baseline="0" dirty="0">
                  <a:solidFill>
                    <a:schemeClr val="dk1"/>
                  </a:solidFill>
                  <a:latin typeface="Georgia"/>
                  <a:ea typeface="Georgia"/>
                  <a:cs typeface="Georgia"/>
                  <a:sym typeface="Arial"/>
                </a:rPr>
                <a:t>on Team Recommendation</a:t>
              </a:r>
            </a:p>
          </p:txBody>
        </p:sp>
        <p:sp>
          <p:nvSpPr>
            <p:cNvPr id="136" name="Shape 136"/>
            <p:cNvSpPr/>
            <p:nvPr/>
          </p:nvSpPr>
          <p:spPr>
            <a:xfrm>
              <a:off x="4128492" y="1639092"/>
              <a:ext cx="785811" cy="785811"/>
            </a:xfrm>
            <a:prstGeom prst="ellipse">
              <a:avLst/>
            </a:prstGeom>
            <a:solidFill>
              <a:schemeClr val="dk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latin typeface="Georgia"/>
                <a:ea typeface="Georgia"/>
                <a:cs typeface="Georgia"/>
              </a:endParaRPr>
            </a:p>
          </p:txBody>
        </p:sp>
        <p:sp>
          <p:nvSpPr>
            <p:cNvPr id="137" name="Shape 137"/>
            <p:cNvSpPr txBox="1"/>
            <p:nvPr/>
          </p:nvSpPr>
          <p:spPr>
            <a:xfrm>
              <a:off x="4243571" y="1754173"/>
              <a:ext cx="555652" cy="555652"/>
            </a:xfrm>
            <a:prstGeom prst="rect">
              <a:avLst/>
            </a:prstGeom>
            <a:noFill/>
            <a:ln>
              <a:noFill/>
            </a:ln>
          </p:spPr>
          <p:txBody>
            <a:bodyPr lIns="5075" tIns="5075" rIns="5075" bIns="5075" anchor="ctr" anchorCtr="0">
              <a:noAutofit/>
            </a:bodyPr>
            <a:lstStyle/>
            <a:p>
              <a:pPr marL="0" marR="0" lvl="0" indent="0" algn="ctr" rtl="0">
                <a:lnSpc>
                  <a:spcPct val="90000"/>
                </a:lnSpc>
                <a:spcBef>
                  <a:spcPts val="0"/>
                </a:spcBef>
                <a:spcAft>
                  <a:spcPts val="280"/>
                </a:spcAft>
                <a:buSzPct val="25000"/>
                <a:buNone/>
              </a:pPr>
              <a:r>
                <a:rPr lang="en-US" sz="800" b="0" i="0" u="none" strike="noStrike" cap="none" baseline="0" dirty="0">
                  <a:solidFill>
                    <a:schemeClr val="lt1"/>
                  </a:solidFill>
                  <a:latin typeface="Georgia"/>
                  <a:ea typeface="Georgia"/>
                  <a:cs typeface="Georgia"/>
                  <a:sym typeface="Arial"/>
                </a:rPr>
                <a:t>Class Votes</a:t>
              </a:r>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79968" y="3505200"/>
            <a:ext cx="4876800" cy="2291834"/>
          </a:xfrm>
        </p:spPr>
        <p:txBody>
          <a:bodyPr>
            <a:normAutofit/>
          </a:bodyPr>
          <a:lstStyle/>
          <a:p>
            <a:pPr>
              <a:buNone/>
            </a:pPr>
            <a:r>
              <a:rPr lang="en-US" sz="1400" b="1" u="sng" dirty="0" smtClean="0">
                <a:latin typeface="Georgia" panose="02040502050405020303" pitchFamily="18" charset="0"/>
              </a:rPr>
              <a:t>Position Change</a:t>
            </a:r>
          </a:p>
          <a:p>
            <a:pPr marL="0" indent="0">
              <a:buNone/>
            </a:pPr>
            <a:r>
              <a:rPr lang="en-US" sz="1100" dirty="0" smtClean="0">
                <a:solidFill>
                  <a:srgbClr val="000000"/>
                </a:solidFill>
                <a:latin typeface="Georgia" panose="02040502050405020303" pitchFamily="18" charset="0"/>
              </a:rPr>
              <a:t>Purchased 150 shares ($13,990.50)</a:t>
            </a:r>
            <a:endParaRPr lang="en-US" sz="1100" dirty="0">
              <a:solidFill>
                <a:srgbClr val="000000"/>
              </a:solidFill>
              <a:latin typeface="Georgia" panose="02040502050405020303" pitchFamily="18" charset="0"/>
            </a:endParaRPr>
          </a:p>
          <a:p>
            <a:pPr marL="0" indent="0">
              <a:buNone/>
            </a:pPr>
            <a:endParaRPr lang="en-US" sz="1100" dirty="0" smtClean="0">
              <a:solidFill>
                <a:srgbClr val="000000"/>
              </a:solidFill>
              <a:latin typeface="Georgia" panose="02040502050405020303" pitchFamily="18" charset="0"/>
            </a:endParaRPr>
          </a:p>
          <a:p>
            <a:pPr>
              <a:buNone/>
            </a:pPr>
            <a:r>
              <a:rPr lang="en-US" sz="1100" dirty="0" smtClean="0">
                <a:latin typeface="Georgia" panose="02040502050405020303" pitchFamily="18" charset="0"/>
              </a:rPr>
              <a:t>Stanley Black &amp; Decker is very well diversified in terms of its product line. It</a:t>
            </a:r>
          </a:p>
          <a:p>
            <a:pPr>
              <a:buNone/>
            </a:pPr>
            <a:r>
              <a:rPr lang="en-US" sz="1100" dirty="0" smtClean="0">
                <a:latin typeface="Georgia" panose="02040502050405020303" pitchFamily="18" charset="0"/>
              </a:rPr>
              <a:t>has a everything from tools to home appliances. Its tool line is considered to</a:t>
            </a:r>
          </a:p>
          <a:p>
            <a:pPr>
              <a:buNone/>
            </a:pPr>
            <a:r>
              <a:rPr lang="en-US" sz="1100" dirty="0" smtClean="0">
                <a:latin typeface="Georgia" panose="02040502050405020303" pitchFamily="18" charset="0"/>
              </a:rPr>
              <a:t>be the best in the construction industry, which provides a steady revenue</a:t>
            </a:r>
          </a:p>
          <a:p>
            <a:pPr>
              <a:buNone/>
            </a:pPr>
            <a:r>
              <a:rPr lang="en-US" sz="1100" dirty="0" smtClean="0">
                <a:latin typeface="Georgia" panose="02040502050405020303" pitchFamily="18" charset="0"/>
              </a:rPr>
              <a:t>stream. </a:t>
            </a:r>
            <a:r>
              <a:rPr lang="en-US" sz="1100" dirty="0">
                <a:latin typeface="Georgia" panose="02040502050405020303" pitchFamily="18" charset="0"/>
              </a:rPr>
              <a:t>I</a:t>
            </a:r>
            <a:r>
              <a:rPr lang="en-US" sz="1100" dirty="0" smtClean="0">
                <a:latin typeface="Georgia" panose="02040502050405020303" pitchFamily="18" charset="0"/>
              </a:rPr>
              <a:t>ts exceptional performance over the past few years and</a:t>
            </a:r>
          </a:p>
          <a:p>
            <a:pPr>
              <a:buNone/>
            </a:pPr>
            <a:r>
              <a:rPr lang="en-US" sz="1100" dirty="0">
                <a:latin typeface="Georgia" panose="02040502050405020303" pitchFamily="18" charset="0"/>
              </a:rPr>
              <a:t>a</a:t>
            </a:r>
            <a:r>
              <a:rPr lang="en-US" sz="1100" dirty="0" smtClean="0">
                <a:latin typeface="Georgia" panose="02040502050405020303" pitchFamily="18" charset="0"/>
              </a:rPr>
              <a:t>cquisition specialty companies, we decided that this would be a good</a:t>
            </a:r>
          </a:p>
          <a:p>
            <a:pPr>
              <a:buNone/>
            </a:pPr>
            <a:r>
              <a:rPr lang="en-US" sz="1100" dirty="0" smtClean="0">
                <a:latin typeface="Georgia" panose="02040502050405020303" pitchFamily="18" charset="0"/>
              </a:rPr>
              <a:t>investment. </a:t>
            </a:r>
            <a:endParaRPr lang="en-US" sz="1100" dirty="0">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40</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Value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a:t>
            </a:r>
            <a:r>
              <a:rPr kumimoji="0" lang="en-US" sz="800" b="0" i="0" u="none" strike="noStrike" kern="1200" cap="none" spc="0" normalizeH="0" baseline="0" noProof="0" dirty="0" smtClean="0">
                <a:ln>
                  <a:noFill/>
                </a:ln>
                <a:effectLst/>
                <a:uLnTx/>
                <a:uFillTx/>
                <a:latin typeface="Georgia"/>
                <a:ea typeface="Georgia"/>
                <a:cs typeface="Georgia"/>
              </a:rPr>
              <a:t>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panose="02040502050405020303" pitchFamily="18" charset="0"/>
                <a:ea typeface="Georgia"/>
                <a:cs typeface="Georgia"/>
              </a:rPr>
              <a:t>Stanley Black &amp; Decker </a:t>
            </a:r>
            <a:r>
              <a:rPr lang="en-US" sz="1400" b="1" cap="all" dirty="0">
                <a:latin typeface="Georgia" panose="02040502050405020303" pitchFamily="18" charset="0"/>
                <a:ea typeface="Georgia"/>
                <a:cs typeface="Georgia"/>
              </a:rPr>
              <a:t>| </a:t>
            </a:r>
            <a:r>
              <a:rPr lang="en-US" sz="1400" b="1" cap="all" dirty="0" err="1" smtClean="0">
                <a:latin typeface="Georgia" panose="02040502050405020303" pitchFamily="18" charset="0"/>
                <a:ea typeface="Georgia"/>
                <a:cs typeface="Georgia"/>
              </a:rPr>
              <a:t>swk</a:t>
            </a:r>
            <a:endParaRPr lang="en-US" sz="1400" b="1" cap="all" dirty="0">
              <a:latin typeface="Georgia" panose="02040502050405020303" pitchFamily="18" charset="0"/>
              <a:ea typeface="Georgia"/>
              <a:cs typeface="Georgia"/>
            </a:endParaRPr>
          </a:p>
        </p:txBody>
      </p:sp>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p>
        </p:txBody>
      </p:sp>
      <p:graphicFrame>
        <p:nvGraphicFramePr>
          <p:cNvPr id="17" name="Table 16"/>
          <p:cNvGraphicFramePr>
            <a:graphicFrameLocks noGrp="1"/>
          </p:cNvGraphicFramePr>
          <p:nvPr>
            <p:extLst>
              <p:ext uri="{D42A27DB-BD31-4B8C-83A1-F6EECF244321}">
                <p14:modId xmlns:p14="http://schemas.microsoft.com/office/powerpoint/2010/main" val="1523835097"/>
              </p:ext>
            </p:extLst>
          </p:nvPr>
        </p:nvGraphicFramePr>
        <p:xfrm>
          <a:off x="762000" y="2362200"/>
          <a:ext cx="7772400" cy="960120"/>
        </p:xfrm>
        <a:graphic>
          <a:graphicData uri="http://schemas.openxmlformats.org/drawingml/2006/table">
            <a:tbl>
              <a:tblPr firstRow="1" bandRow="1">
                <a:tableStyleId>{5C22544A-7EE6-4342-B048-85BDC9FD1C3A}</a:tableStyleId>
              </a:tblPr>
              <a:tblGrid>
                <a:gridCol w="1380884"/>
                <a:gridCol w="1597879"/>
                <a:gridCol w="1597879"/>
                <a:gridCol w="1597879"/>
                <a:gridCol w="1597879"/>
              </a:tblGrid>
              <a:tr h="370840">
                <a:tc>
                  <a:txBody>
                    <a:bodyPr/>
                    <a:lstStyle/>
                    <a:p>
                      <a:endParaRPr lang="en-US" sz="1200" dirty="0">
                        <a:latin typeface="Georgia" panose="02040502050405020303" pitchFamily="18" charset="0"/>
                      </a:endParaRPr>
                    </a:p>
                  </a:txBody>
                  <a:tcPr anchor="ctr">
                    <a:solidFill>
                      <a:schemeClr val="tx1"/>
                    </a:solidFill>
                  </a:tcPr>
                </a:tc>
                <a:tc>
                  <a:txBody>
                    <a:bodyPr/>
                    <a:lstStyle/>
                    <a:p>
                      <a:pPr marL="0" indent="0" algn="ctr">
                        <a:buSzPct val="75000"/>
                        <a:buNone/>
                      </a:pPr>
                      <a:r>
                        <a:rPr lang="en-US" altLang="en-US" sz="1200" b="1" kern="1200" dirty="0" smtClean="0">
                          <a:solidFill>
                            <a:schemeClr val="lt1"/>
                          </a:solidFill>
                          <a:latin typeface="Georgia" panose="02040502050405020303" pitchFamily="18" charset="0"/>
                          <a:ea typeface="+mn-ea"/>
                          <a:cs typeface="+mn-cs"/>
                        </a:rPr>
                        <a:t>Price/Sales &lt; Industry average</a:t>
                      </a:r>
                      <a:endParaRPr lang="en-US" altLang="en-US" sz="1200" b="1" kern="1200" dirty="0">
                        <a:solidFill>
                          <a:schemeClr val="lt1"/>
                        </a:solidFill>
                        <a:latin typeface="Georgia" panose="02040502050405020303" pitchFamily="18" charset="0"/>
                        <a:ea typeface="+mn-ea"/>
                        <a:cs typeface="+mn-cs"/>
                      </a:endParaRPr>
                    </a:p>
                  </a:txBody>
                  <a:tcPr anchor="ctr">
                    <a:solidFill>
                      <a:schemeClr val="tx1"/>
                    </a:solidFill>
                  </a:tcPr>
                </a:tc>
                <a:tc>
                  <a:txBody>
                    <a:bodyPr/>
                    <a:lstStyle/>
                    <a:p>
                      <a:pPr marL="0" indent="0" algn="ctr">
                        <a:buSzPct val="75000"/>
                        <a:buNone/>
                      </a:pPr>
                      <a:r>
                        <a:rPr lang="en-US" altLang="en-US" sz="1200" b="1" kern="1200" dirty="0" smtClean="0">
                          <a:solidFill>
                            <a:schemeClr val="lt1"/>
                          </a:solidFill>
                          <a:latin typeface="Georgia" panose="02040502050405020303" pitchFamily="18" charset="0"/>
                          <a:ea typeface="+mn-ea"/>
                          <a:cs typeface="+mn-cs"/>
                        </a:rPr>
                        <a:t>Price/Book Value &lt; industry average</a:t>
                      </a:r>
                      <a:endParaRPr lang="en-US" altLang="en-US" sz="1200" b="1" kern="1200" dirty="0">
                        <a:solidFill>
                          <a:schemeClr val="lt1"/>
                        </a:solidFill>
                        <a:latin typeface="Georgia" panose="02040502050405020303" pitchFamily="18" charset="0"/>
                        <a:ea typeface="+mn-ea"/>
                        <a:cs typeface="+mn-cs"/>
                      </a:endParaRPr>
                    </a:p>
                  </a:txBody>
                  <a:tcPr anchor="ctr">
                    <a:solidFill>
                      <a:schemeClr val="tx1"/>
                    </a:solidFill>
                  </a:tcPr>
                </a:tc>
                <a:tc>
                  <a:txBody>
                    <a:bodyPr/>
                    <a:lstStyle/>
                    <a:p>
                      <a:pPr algn="ctr"/>
                      <a:r>
                        <a:rPr lang="en-US" altLang="en-US" sz="1200" dirty="0" smtClean="0">
                          <a:latin typeface="Georgia" panose="02040502050405020303" pitchFamily="18" charset="0"/>
                        </a:rPr>
                        <a:t>Total cash dividends paid annually </a:t>
                      </a:r>
                      <a:endParaRPr lang="en-US" sz="1200" dirty="0">
                        <a:latin typeface="Georgia" panose="02040502050405020303" pitchFamily="18" charset="0"/>
                      </a:endParaRPr>
                    </a:p>
                  </a:txBody>
                  <a:tcPr anchor="ctr">
                    <a:solidFill>
                      <a:schemeClr val="tx1"/>
                    </a:solidFill>
                  </a:tcPr>
                </a:tc>
                <a:tc>
                  <a:txBody>
                    <a:bodyPr/>
                    <a:lstStyle/>
                    <a:p>
                      <a:pPr marL="0" indent="0" algn="ctr">
                        <a:buSzPct val="75000"/>
                        <a:buNone/>
                      </a:pPr>
                      <a:r>
                        <a:rPr lang="en-US" altLang="en-US" sz="1200" b="1" kern="1200" dirty="0" smtClean="0">
                          <a:solidFill>
                            <a:schemeClr val="lt1"/>
                          </a:solidFill>
                          <a:latin typeface="Georgia" panose="02040502050405020303" pitchFamily="18" charset="0"/>
                          <a:ea typeface="+mn-ea"/>
                          <a:cs typeface="+mn-cs"/>
                        </a:rPr>
                        <a:t>Positive Free Cash Flow</a:t>
                      </a:r>
                      <a:endParaRPr lang="en-US" sz="1200" dirty="0">
                        <a:latin typeface="Georgia" panose="02040502050405020303" pitchFamily="18" charset="0"/>
                      </a:endParaRPr>
                    </a:p>
                  </a:txBody>
                  <a:tcPr anchor="ctr">
                    <a:solidFill>
                      <a:schemeClr val="tx1"/>
                    </a:solidFill>
                  </a:tcPr>
                </a:tc>
              </a:tr>
              <a:tr h="320040">
                <a:tc>
                  <a:txBody>
                    <a:bodyPr/>
                    <a:lstStyle/>
                    <a:p>
                      <a:r>
                        <a:rPr lang="en-US" sz="1200" b="0" dirty="0" smtClean="0">
                          <a:latin typeface="Georgia" panose="02040502050405020303" pitchFamily="18" charset="0"/>
                        </a:rPr>
                        <a:t>SWK</a:t>
                      </a:r>
                      <a:endParaRPr lang="en-US" sz="1200" b="1" dirty="0">
                        <a:latin typeface="Georgia" panose="02040502050405020303" pitchFamily="18" charset="0"/>
                      </a:endParaRPr>
                    </a:p>
                  </a:txBody>
                  <a:tcPr anchor="ctr">
                    <a:solidFill>
                      <a:srgbClr val="BC9A2E">
                        <a:alpha val="30000"/>
                      </a:srgbClr>
                    </a:solidFill>
                  </a:tcPr>
                </a:tc>
                <a:tc>
                  <a:txBody>
                    <a:bodyPr/>
                    <a:lstStyle/>
                    <a:p>
                      <a:pPr marL="0" indent="0" algn="ctr">
                        <a:buSzPct val="75000"/>
                        <a:buNone/>
                      </a:pPr>
                      <a:r>
                        <a:rPr lang="en-US" altLang="en-US" sz="1200" b="0" kern="1200" dirty="0" smtClean="0">
                          <a:solidFill>
                            <a:schemeClr val="tx1"/>
                          </a:solidFill>
                          <a:latin typeface="Georgia" panose="02040502050405020303" pitchFamily="18" charset="0"/>
                          <a:ea typeface="+mn-ea"/>
                          <a:cs typeface="+mn-cs"/>
                        </a:rPr>
                        <a:t>1.3 vs. 1.5</a:t>
                      </a:r>
                      <a:endParaRPr lang="en-US" altLang="en-US" sz="1200" b="0" kern="1200" dirty="0">
                        <a:solidFill>
                          <a:schemeClr val="tx1"/>
                        </a:solidFill>
                        <a:latin typeface="Georgia" panose="02040502050405020303" pitchFamily="18" charset="0"/>
                        <a:ea typeface="+mn-ea"/>
                        <a:cs typeface="+mn-cs"/>
                      </a:endParaRPr>
                    </a:p>
                  </a:txBody>
                  <a:tcPr anchor="ctr">
                    <a:solidFill>
                      <a:srgbClr val="BC9A2E">
                        <a:alpha val="30000"/>
                      </a:srgbClr>
                    </a:solidFill>
                  </a:tcPr>
                </a:tc>
                <a:tc>
                  <a:txBody>
                    <a:bodyPr/>
                    <a:lstStyle/>
                    <a:p>
                      <a:pPr marL="0" indent="0" algn="ctr">
                        <a:buSzPct val="75000"/>
                        <a:buNone/>
                      </a:pPr>
                      <a:r>
                        <a:rPr lang="en-US" altLang="en-US" sz="1200" b="0" kern="1200" dirty="0" smtClean="0">
                          <a:solidFill>
                            <a:schemeClr val="tx1"/>
                          </a:solidFill>
                          <a:latin typeface="Georgia" panose="02040502050405020303" pitchFamily="18" charset="0"/>
                          <a:ea typeface="+mn-ea"/>
                          <a:cs typeface="+mn-cs"/>
                        </a:rPr>
                        <a:t>2.1</a:t>
                      </a:r>
                      <a:r>
                        <a:rPr lang="en-US" altLang="en-US" sz="1200" b="0" kern="1200" baseline="0" dirty="0" smtClean="0">
                          <a:solidFill>
                            <a:schemeClr val="tx1"/>
                          </a:solidFill>
                          <a:latin typeface="Georgia" panose="02040502050405020303" pitchFamily="18" charset="0"/>
                          <a:ea typeface="+mn-ea"/>
                          <a:cs typeface="+mn-cs"/>
                        </a:rPr>
                        <a:t> vs. 2.7</a:t>
                      </a:r>
                      <a:endParaRPr lang="en-US" altLang="en-US" sz="1200" b="0" kern="1200" dirty="0">
                        <a:solidFill>
                          <a:schemeClr val="tx1"/>
                        </a:solidFill>
                        <a:latin typeface="Georgia" panose="02040502050405020303" pitchFamily="18" charset="0"/>
                        <a:ea typeface="+mn-ea"/>
                        <a:cs typeface="+mn-cs"/>
                      </a:endParaRPr>
                    </a:p>
                  </a:txBody>
                  <a:tcPr anchor="ctr">
                    <a:solidFill>
                      <a:srgbClr val="BC9A2E">
                        <a:alpha val="30000"/>
                      </a:srgbClr>
                    </a:solidFill>
                  </a:tcPr>
                </a:tc>
                <a:tc>
                  <a:txBody>
                    <a:bodyPr/>
                    <a:lstStyle/>
                    <a:p>
                      <a:pPr algn="ctr"/>
                      <a:r>
                        <a:rPr lang="en-US" altLang="en-US" sz="1200" b="0" dirty="0" smtClean="0">
                          <a:solidFill>
                            <a:schemeClr val="tx1"/>
                          </a:solidFill>
                          <a:latin typeface="Georgia" panose="02040502050405020303" pitchFamily="18" charset="0"/>
                        </a:rPr>
                        <a:t>2.1% vs.</a:t>
                      </a:r>
                      <a:r>
                        <a:rPr lang="en-US" altLang="en-US" sz="1200" b="0" baseline="0" dirty="0" smtClean="0">
                          <a:solidFill>
                            <a:schemeClr val="tx1"/>
                          </a:solidFill>
                          <a:latin typeface="Georgia" panose="02040502050405020303" pitchFamily="18" charset="0"/>
                        </a:rPr>
                        <a:t> </a:t>
                      </a:r>
                      <a:r>
                        <a:rPr lang="en-US" altLang="en-US" sz="1200" b="0" dirty="0" smtClean="0">
                          <a:solidFill>
                            <a:schemeClr val="tx1"/>
                          </a:solidFill>
                          <a:latin typeface="Georgia" panose="02040502050405020303" pitchFamily="18" charset="0"/>
                        </a:rPr>
                        <a:t>1.6%</a:t>
                      </a:r>
                      <a:endParaRPr lang="en-US" sz="1200" b="0" dirty="0">
                        <a:solidFill>
                          <a:schemeClr val="tx1"/>
                        </a:solidFill>
                        <a:latin typeface="Georgia" panose="02040502050405020303" pitchFamily="18" charset="0"/>
                      </a:endParaRPr>
                    </a:p>
                  </a:txBody>
                  <a:tcPr anchor="ctr">
                    <a:solidFill>
                      <a:srgbClr val="BC9A2E">
                        <a:alpha val="30000"/>
                      </a:srgbClr>
                    </a:solidFill>
                  </a:tcPr>
                </a:tc>
                <a:tc>
                  <a:txBody>
                    <a:bodyPr/>
                    <a:lstStyle/>
                    <a:p>
                      <a:pPr marL="0" indent="0" algn="ctr">
                        <a:buSzPct val="75000"/>
                        <a:buNone/>
                      </a:pPr>
                      <a:r>
                        <a:rPr lang="en-US" sz="1200" b="0" kern="1200" dirty="0" smtClean="0">
                          <a:solidFill>
                            <a:schemeClr val="tx1"/>
                          </a:solidFill>
                          <a:latin typeface="Georgia" panose="02040502050405020303" pitchFamily="18" charset="0"/>
                          <a:ea typeface="+mn-ea"/>
                          <a:cs typeface="+mn-cs"/>
                        </a:rPr>
                        <a:t>Yes</a:t>
                      </a:r>
                      <a:endParaRPr lang="en-US" sz="1200" b="0" dirty="0">
                        <a:solidFill>
                          <a:schemeClr val="tx1"/>
                        </a:solidFill>
                        <a:latin typeface="Georgia" panose="02040502050405020303" pitchFamily="18" charset="0"/>
                      </a:endParaRPr>
                    </a:p>
                  </a:txBody>
                  <a:tcPr anchor="ctr">
                    <a:solidFill>
                      <a:srgbClr val="BC9A2E">
                        <a:alpha val="30000"/>
                      </a:srgbClr>
                    </a:solidFill>
                  </a:tcPr>
                </a:tc>
              </a:tr>
            </a:tbl>
          </a:graphicData>
        </a:graphic>
      </p:graphicFrame>
    </p:spTree>
    <p:extLst>
      <p:ext uri="{BB962C8B-B14F-4D97-AF65-F5344CB8AC3E}">
        <p14:creationId xmlns:p14="http://schemas.microsoft.com/office/powerpoint/2010/main" val="3627875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79968" y="3429000"/>
            <a:ext cx="5644632" cy="2291834"/>
          </a:xfrm>
        </p:spPr>
        <p:txBody>
          <a:bodyPr>
            <a:normAutofit/>
          </a:bodyPr>
          <a:lstStyle/>
          <a:p>
            <a:pPr>
              <a:buNone/>
            </a:pPr>
            <a:r>
              <a:rPr lang="en-US" sz="1200" b="1" u="sng" dirty="0" smtClean="0">
                <a:latin typeface="Georgia" panose="02040502050405020303" pitchFamily="18" charset="0"/>
              </a:rPr>
              <a:t>Position Change</a:t>
            </a:r>
          </a:p>
          <a:p>
            <a:pPr marL="0" indent="0">
              <a:buNone/>
            </a:pPr>
            <a:r>
              <a:rPr lang="en-US" sz="1200" dirty="0" smtClean="0">
                <a:solidFill>
                  <a:srgbClr val="000000"/>
                </a:solidFill>
                <a:latin typeface="Georgia" panose="02040502050405020303" pitchFamily="18" charset="0"/>
              </a:rPr>
              <a:t>Purchased 230 shares ($10,145.07</a:t>
            </a:r>
          </a:p>
          <a:p>
            <a:pPr marL="0" indent="0">
              <a:buNone/>
            </a:pPr>
            <a:endParaRPr lang="en-US" sz="1200" dirty="0">
              <a:solidFill>
                <a:srgbClr val="000000"/>
              </a:solidFill>
              <a:latin typeface="Georgia" panose="02040502050405020303" pitchFamily="18" charset="0"/>
            </a:endParaRPr>
          </a:p>
          <a:p>
            <a:pPr>
              <a:buNone/>
            </a:pPr>
            <a:r>
              <a:rPr lang="en-US" sz="1200" dirty="0" smtClean="0">
                <a:latin typeface="Georgia" panose="02040502050405020303" pitchFamily="18" charset="0"/>
              </a:rPr>
              <a:t>Abbott spun off their pharmaceuticals sector in order to get back to their</a:t>
            </a:r>
          </a:p>
          <a:p>
            <a:pPr>
              <a:buNone/>
            </a:pPr>
            <a:r>
              <a:rPr lang="en-US" sz="1200" dirty="0" smtClean="0">
                <a:latin typeface="Georgia" panose="02040502050405020303" pitchFamily="18" charset="0"/>
              </a:rPr>
              <a:t>core focus, medical devices and nutritional products. Due to the core focus</a:t>
            </a:r>
          </a:p>
          <a:p>
            <a:pPr>
              <a:buNone/>
            </a:pPr>
            <a:r>
              <a:rPr lang="en-US" sz="1200" dirty="0" smtClean="0">
                <a:latin typeface="Georgia" panose="02040502050405020303" pitchFamily="18" charset="0"/>
              </a:rPr>
              <a:t>we believed this well established company would yield good returns. </a:t>
            </a:r>
            <a:endParaRPr lang="en-US" sz="1200" dirty="0">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41</a:t>
            </a:fld>
            <a:endParaRPr lang="en-US" dirty="0"/>
          </a:p>
        </p:txBody>
      </p:sp>
      <p:sp>
        <p:nvSpPr>
          <p:cNvPr id="6" name="Title 7"/>
          <p:cNvSpPr txBox="1">
            <a:spLocks/>
          </p:cNvSpPr>
          <p:nvPr/>
        </p:nvSpPr>
        <p:spPr bwMode="auto">
          <a:xfrm>
            <a:off x="704125" y="669036"/>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Value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a:t>
            </a:r>
            <a:r>
              <a:rPr kumimoji="0" lang="en-US" sz="800" b="0" i="0" u="none" strike="noStrike" kern="1200" cap="none" spc="0" normalizeH="0" baseline="0" noProof="0" dirty="0" smtClean="0">
                <a:ln>
                  <a:noFill/>
                </a:ln>
                <a:effectLst/>
                <a:uLnTx/>
                <a:uFillTx/>
                <a:latin typeface="Georgia"/>
                <a:ea typeface="Georgia"/>
                <a:cs typeface="Georgia"/>
              </a:rPr>
              <a:t>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panose="02040502050405020303" pitchFamily="18" charset="0"/>
                <a:ea typeface="Georgia"/>
                <a:cs typeface="Georgia"/>
              </a:rPr>
              <a:t>Abbott Laboratories | </a:t>
            </a:r>
            <a:r>
              <a:rPr lang="en-US" sz="1400" b="1" cap="all" dirty="0" err="1" smtClean="0">
                <a:latin typeface="Georgia" panose="02040502050405020303" pitchFamily="18" charset="0"/>
                <a:ea typeface="Georgia"/>
                <a:cs typeface="Georgia"/>
              </a:rPr>
              <a:t>Abt</a:t>
            </a:r>
            <a:endParaRPr lang="en-US" sz="1400" b="1" cap="all" dirty="0">
              <a:latin typeface="Georgia" panose="02040502050405020303" pitchFamily="18" charset="0"/>
              <a:ea typeface="Georgia"/>
              <a:cs typeface="Georgia"/>
            </a:endParaRPr>
          </a:p>
        </p:txBody>
      </p:sp>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panose="02040502050405020303" pitchFamily="18" charset="0"/>
              </a:rPr>
              <a:t>Buy Criteria</a:t>
            </a:r>
          </a:p>
        </p:txBody>
      </p:sp>
      <p:graphicFrame>
        <p:nvGraphicFramePr>
          <p:cNvPr id="17" name="Table 16"/>
          <p:cNvGraphicFramePr>
            <a:graphicFrameLocks noGrp="1"/>
          </p:cNvGraphicFramePr>
          <p:nvPr>
            <p:extLst>
              <p:ext uri="{D42A27DB-BD31-4B8C-83A1-F6EECF244321}">
                <p14:modId xmlns:p14="http://schemas.microsoft.com/office/powerpoint/2010/main" val="2877194888"/>
              </p:ext>
            </p:extLst>
          </p:nvPr>
        </p:nvGraphicFramePr>
        <p:xfrm>
          <a:off x="762000" y="2362200"/>
          <a:ext cx="7772400" cy="716280"/>
        </p:xfrm>
        <a:graphic>
          <a:graphicData uri="http://schemas.openxmlformats.org/drawingml/2006/table">
            <a:tbl>
              <a:tblPr firstRow="1" bandRow="1">
                <a:tableStyleId>{5C22544A-7EE6-4342-B048-85BDC9FD1C3A}</a:tableStyleId>
              </a:tblPr>
              <a:tblGrid>
                <a:gridCol w="1380884"/>
                <a:gridCol w="1597879"/>
                <a:gridCol w="1597879"/>
                <a:gridCol w="1597879"/>
                <a:gridCol w="1597879"/>
              </a:tblGrid>
              <a:tr h="370840">
                <a:tc>
                  <a:txBody>
                    <a:bodyPr/>
                    <a:lstStyle/>
                    <a:p>
                      <a:endParaRPr lang="en-US" dirty="0">
                        <a:latin typeface="Georgia" panose="02040502050405020303" pitchFamily="18" charset="0"/>
                      </a:endParaRPr>
                    </a:p>
                  </a:txBody>
                  <a:tcPr anchor="ctr">
                    <a:solidFill>
                      <a:schemeClr val="tx1"/>
                    </a:solidFill>
                  </a:tcPr>
                </a:tc>
                <a:tc>
                  <a:txBody>
                    <a:bodyPr/>
                    <a:lstStyle/>
                    <a:p>
                      <a:pPr marL="0" indent="0" algn="ctr">
                        <a:buSzPct val="75000"/>
                        <a:buNone/>
                      </a:pPr>
                      <a:r>
                        <a:rPr lang="en-US" altLang="en-US" sz="1000" b="1" kern="1200" dirty="0" smtClean="0">
                          <a:solidFill>
                            <a:schemeClr val="lt1"/>
                          </a:solidFill>
                          <a:latin typeface="Georgia" panose="02040502050405020303" pitchFamily="18" charset="0"/>
                          <a:ea typeface="+mn-ea"/>
                          <a:cs typeface="+mn-cs"/>
                        </a:rPr>
                        <a:t>Price/Sales &lt; Industry average</a:t>
                      </a:r>
                      <a:endParaRPr lang="en-US" altLang="en-US" sz="1000" b="1" kern="1200" dirty="0">
                        <a:solidFill>
                          <a:schemeClr val="lt1"/>
                        </a:solidFill>
                        <a:latin typeface="Georgia" panose="02040502050405020303" pitchFamily="18" charset="0"/>
                        <a:ea typeface="+mn-ea"/>
                        <a:cs typeface="+mn-cs"/>
                      </a:endParaRPr>
                    </a:p>
                  </a:txBody>
                  <a:tcPr anchor="ctr">
                    <a:solidFill>
                      <a:schemeClr val="tx1"/>
                    </a:solidFill>
                  </a:tcPr>
                </a:tc>
                <a:tc>
                  <a:txBody>
                    <a:bodyPr/>
                    <a:lstStyle/>
                    <a:p>
                      <a:pPr marL="0" indent="0" algn="ctr">
                        <a:buSzPct val="75000"/>
                        <a:buNone/>
                      </a:pPr>
                      <a:r>
                        <a:rPr lang="en-US" altLang="en-US" sz="1000" b="1" kern="1200" dirty="0" smtClean="0">
                          <a:solidFill>
                            <a:schemeClr val="lt1"/>
                          </a:solidFill>
                          <a:latin typeface="Georgia" panose="02040502050405020303" pitchFamily="18" charset="0"/>
                          <a:ea typeface="+mn-ea"/>
                          <a:cs typeface="+mn-cs"/>
                        </a:rPr>
                        <a:t>Price/Book Value &lt; industry average</a:t>
                      </a:r>
                      <a:endParaRPr lang="en-US" altLang="en-US" sz="1000" b="1" kern="1200" dirty="0">
                        <a:solidFill>
                          <a:schemeClr val="lt1"/>
                        </a:solidFill>
                        <a:latin typeface="Georgia" panose="02040502050405020303" pitchFamily="18" charset="0"/>
                        <a:ea typeface="+mn-ea"/>
                        <a:cs typeface="+mn-cs"/>
                      </a:endParaRPr>
                    </a:p>
                  </a:txBody>
                  <a:tcPr anchor="ctr">
                    <a:solidFill>
                      <a:schemeClr val="tx1"/>
                    </a:solidFill>
                  </a:tcPr>
                </a:tc>
                <a:tc>
                  <a:txBody>
                    <a:bodyPr/>
                    <a:lstStyle/>
                    <a:p>
                      <a:pPr algn="ctr"/>
                      <a:r>
                        <a:rPr lang="en-US" altLang="en-US" sz="1000" dirty="0" smtClean="0">
                          <a:latin typeface="Georgia" panose="02040502050405020303" pitchFamily="18" charset="0"/>
                        </a:rPr>
                        <a:t>Total cash dividends paid annually </a:t>
                      </a:r>
                      <a:endParaRPr lang="en-US" sz="1000" dirty="0">
                        <a:latin typeface="Georgia" panose="02040502050405020303" pitchFamily="18" charset="0"/>
                      </a:endParaRPr>
                    </a:p>
                  </a:txBody>
                  <a:tcPr anchor="ctr">
                    <a:solidFill>
                      <a:schemeClr val="tx1"/>
                    </a:solidFill>
                  </a:tcPr>
                </a:tc>
                <a:tc>
                  <a:txBody>
                    <a:bodyPr/>
                    <a:lstStyle/>
                    <a:p>
                      <a:pPr marL="0" indent="0" algn="ctr">
                        <a:buSzPct val="75000"/>
                        <a:buNone/>
                      </a:pPr>
                      <a:r>
                        <a:rPr lang="en-US" altLang="en-US" sz="1000" b="1" kern="1200" dirty="0" smtClean="0">
                          <a:solidFill>
                            <a:schemeClr val="lt1"/>
                          </a:solidFill>
                          <a:latin typeface="Georgia" panose="02040502050405020303" pitchFamily="18" charset="0"/>
                          <a:ea typeface="+mn-ea"/>
                          <a:cs typeface="+mn-cs"/>
                        </a:rPr>
                        <a:t>Positive Free Cash Flow</a:t>
                      </a:r>
                      <a:endParaRPr lang="en-US" sz="1000" dirty="0">
                        <a:latin typeface="Georgia" panose="02040502050405020303" pitchFamily="18" charset="0"/>
                      </a:endParaRPr>
                    </a:p>
                  </a:txBody>
                  <a:tcPr anchor="ctr">
                    <a:solidFill>
                      <a:schemeClr val="tx1"/>
                    </a:solidFill>
                  </a:tcPr>
                </a:tc>
              </a:tr>
              <a:tr h="320040">
                <a:tc>
                  <a:txBody>
                    <a:bodyPr/>
                    <a:lstStyle/>
                    <a:p>
                      <a:r>
                        <a:rPr lang="en-US" sz="1000" b="0" dirty="0" smtClean="0">
                          <a:latin typeface="Georgia" panose="02040502050405020303" pitchFamily="18" charset="0"/>
                        </a:rPr>
                        <a:t>ABT</a:t>
                      </a:r>
                      <a:endParaRPr lang="en-US" sz="1000" b="1" dirty="0">
                        <a:latin typeface="Georgia" panose="02040502050405020303" pitchFamily="18" charset="0"/>
                      </a:endParaRPr>
                    </a:p>
                  </a:txBody>
                  <a:tcPr anchor="ctr">
                    <a:solidFill>
                      <a:srgbClr val="BC9A2E">
                        <a:alpha val="30000"/>
                      </a:srgbClr>
                    </a:solidFill>
                  </a:tcPr>
                </a:tc>
                <a:tc>
                  <a:txBody>
                    <a:bodyPr/>
                    <a:lstStyle/>
                    <a:p>
                      <a:pPr marL="0" indent="0" algn="ctr">
                        <a:buSzPct val="75000"/>
                        <a:buNone/>
                      </a:pPr>
                      <a:r>
                        <a:rPr lang="en-US" altLang="en-US" sz="1000" b="0" kern="1200" dirty="0" smtClean="0">
                          <a:solidFill>
                            <a:schemeClr val="tx1"/>
                          </a:solidFill>
                          <a:latin typeface="Georgia" panose="02040502050405020303" pitchFamily="18" charset="0"/>
                          <a:ea typeface="+mn-ea"/>
                          <a:cs typeface="+mn-cs"/>
                        </a:rPr>
                        <a:t>3.2 vs. 4.2</a:t>
                      </a:r>
                      <a:endParaRPr lang="en-US" altLang="en-US" sz="1000" b="0" kern="1200" dirty="0">
                        <a:solidFill>
                          <a:schemeClr val="tx1"/>
                        </a:solidFill>
                        <a:latin typeface="Georgia" panose="02040502050405020303" pitchFamily="18" charset="0"/>
                        <a:ea typeface="+mn-ea"/>
                        <a:cs typeface="+mn-cs"/>
                      </a:endParaRPr>
                    </a:p>
                  </a:txBody>
                  <a:tcPr anchor="ctr">
                    <a:solidFill>
                      <a:srgbClr val="BC9A2E">
                        <a:alpha val="30000"/>
                      </a:srgbClr>
                    </a:solidFill>
                  </a:tcPr>
                </a:tc>
                <a:tc>
                  <a:txBody>
                    <a:bodyPr/>
                    <a:lstStyle/>
                    <a:p>
                      <a:pPr marL="0" indent="0" algn="ctr">
                        <a:buSzPct val="75000"/>
                        <a:buNone/>
                      </a:pPr>
                      <a:r>
                        <a:rPr lang="en-US" altLang="en-US" sz="1000" b="0" kern="1200" baseline="0" dirty="0" smtClean="0">
                          <a:solidFill>
                            <a:schemeClr val="tx1"/>
                          </a:solidFill>
                          <a:latin typeface="Georgia" panose="02040502050405020303" pitchFamily="18" charset="0"/>
                          <a:ea typeface="+mn-ea"/>
                          <a:cs typeface="+mn-cs"/>
                        </a:rPr>
                        <a:t>3.0 vs. 3.7</a:t>
                      </a:r>
                      <a:endParaRPr lang="en-US" altLang="en-US" sz="1000" b="0" kern="1200" dirty="0">
                        <a:solidFill>
                          <a:schemeClr val="tx1"/>
                        </a:solidFill>
                        <a:latin typeface="Georgia" panose="02040502050405020303" pitchFamily="18" charset="0"/>
                        <a:ea typeface="+mn-ea"/>
                        <a:cs typeface="+mn-cs"/>
                      </a:endParaRPr>
                    </a:p>
                  </a:txBody>
                  <a:tcPr anchor="ctr">
                    <a:solidFill>
                      <a:srgbClr val="BC9A2E">
                        <a:alpha val="30000"/>
                      </a:srgbClr>
                    </a:solidFill>
                  </a:tcPr>
                </a:tc>
                <a:tc>
                  <a:txBody>
                    <a:bodyPr/>
                    <a:lstStyle/>
                    <a:p>
                      <a:pPr algn="ctr"/>
                      <a:r>
                        <a:rPr lang="en-US" altLang="en-US" sz="1000" b="0" dirty="0" smtClean="0">
                          <a:solidFill>
                            <a:schemeClr val="tx1"/>
                          </a:solidFill>
                          <a:latin typeface="Georgia" panose="02040502050405020303" pitchFamily="18" charset="0"/>
                        </a:rPr>
                        <a:t>1.9% vs.</a:t>
                      </a:r>
                      <a:r>
                        <a:rPr lang="en-US" altLang="en-US" sz="1000" b="0" baseline="0" dirty="0" smtClean="0">
                          <a:solidFill>
                            <a:schemeClr val="tx1"/>
                          </a:solidFill>
                          <a:latin typeface="Georgia" panose="02040502050405020303" pitchFamily="18" charset="0"/>
                        </a:rPr>
                        <a:t> 0</a:t>
                      </a:r>
                      <a:r>
                        <a:rPr lang="en-US" altLang="en-US" sz="1000" b="0" dirty="0" smtClean="0">
                          <a:solidFill>
                            <a:schemeClr val="tx1"/>
                          </a:solidFill>
                          <a:latin typeface="Georgia" panose="02040502050405020303" pitchFamily="18" charset="0"/>
                        </a:rPr>
                        <a:t>.6%</a:t>
                      </a:r>
                      <a:endParaRPr lang="en-US" sz="1000" b="0" dirty="0">
                        <a:solidFill>
                          <a:schemeClr val="tx1"/>
                        </a:solidFill>
                        <a:latin typeface="Georgia" panose="02040502050405020303" pitchFamily="18" charset="0"/>
                      </a:endParaRPr>
                    </a:p>
                  </a:txBody>
                  <a:tcPr anchor="ctr">
                    <a:solidFill>
                      <a:srgbClr val="BC9A2E">
                        <a:alpha val="30000"/>
                      </a:srgbClr>
                    </a:solidFill>
                  </a:tcPr>
                </a:tc>
                <a:tc>
                  <a:txBody>
                    <a:bodyPr/>
                    <a:lstStyle/>
                    <a:p>
                      <a:pPr marL="0" indent="0" algn="ctr">
                        <a:buSzPct val="75000"/>
                        <a:buNone/>
                      </a:pPr>
                      <a:r>
                        <a:rPr lang="en-US" sz="1000" b="0" kern="1200" dirty="0" smtClean="0">
                          <a:solidFill>
                            <a:schemeClr val="tx1"/>
                          </a:solidFill>
                          <a:latin typeface="Georgia" panose="02040502050405020303" pitchFamily="18" charset="0"/>
                          <a:ea typeface="+mn-ea"/>
                          <a:cs typeface="+mn-cs"/>
                        </a:rPr>
                        <a:t>Yes</a:t>
                      </a:r>
                      <a:endParaRPr lang="en-US" sz="1000" b="0" dirty="0">
                        <a:solidFill>
                          <a:schemeClr val="tx1"/>
                        </a:solidFill>
                        <a:latin typeface="Georgia" panose="02040502050405020303" pitchFamily="18" charset="0"/>
                      </a:endParaRPr>
                    </a:p>
                  </a:txBody>
                  <a:tcPr anchor="ctr">
                    <a:solidFill>
                      <a:srgbClr val="BC9A2E">
                        <a:alpha val="30000"/>
                      </a:srgbClr>
                    </a:solidFill>
                  </a:tcPr>
                </a:tc>
              </a:tr>
            </a:tbl>
          </a:graphicData>
        </a:graphic>
      </p:graphicFrame>
    </p:spTree>
    <p:extLst>
      <p:ext uri="{BB962C8B-B14F-4D97-AF65-F5344CB8AC3E}">
        <p14:creationId xmlns:p14="http://schemas.microsoft.com/office/powerpoint/2010/main" val="23985699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panose="02040502050405020303" pitchFamily="18" charset="0"/>
              </a:rPr>
              <a:t>Dividend Strategy Overview</a:t>
            </a:r>
            <a:endParaRPr lang="en-US" sz="2800" dirty="0">
              <a:latin typeface="Georgia" panose="02040502050405020303" pitchFamily="18" charset="0"/>
            </a:endParaRPr>
          </a:p>
        </p:txBody>
      </p:sp>
      <p:sp>
        <p:nvSpPr>
          <p:cNvPr id="9" name="Content Placeholder 8"/>
          <p:cNvSpPr>
            <a:spLocks noGrp="1"/>
          </p:cNvSpPr>
          <p:nvPr>
            <p:ph idx="1"/>
          </p:nvPr>
        </p:nvSpPr>
        <p:spPr>
          <a:xfrm>
            <a:off x="685800" y="2057401"/>
            <a:ext cx="3962400" cy="4343400"/>
          </a:xfrm>
        </p:spPr>
        <p:txBody>
          <a:bodyPr>
            <a:normAutofit/>
          </a:bodyPr>
          <a:lstStyle/>
          <a:p>
            <a:pPr>
              <a:buNone/>
            </a:pPr>
            <a:r>
              <a:rPr lang="en-US" sz="1200" b="1" u="sng" dirty="0" smtClean="0">
                <a:latin typeface="Georgia" panose="02040502050405020303" pitchFamily="18" charset="0"/>
              </a:rPr>
              <a:t>Buy Criteria</a:t>
            </a:r>
            <a:endParaRPr lang="en-US" sz="1200" b="1" u="sng" dirty="0">
              <a:latin typeface="Georgia" panose="02040502050405020303" pitchFamily="18" charset="0"/>
            </a:endParaRPr>
          </a:p>
          <a:p>
            <a:pPr marL="0" indent="0">
              <a:buNone/>
            </a:pPr>
            <a:r>
              <a:rPr lang="en-US" altLang="en-US" sz="1200" dirty="0" smtClean="0">
                <a:latin typeface="Georgia" panose="02040502050405020303" pitchFamily="18" charset="0"/>
              </a:rPr>
              <a:t>- Dividend </a:t>
            </a:r>
            <a:r>
              <a:rPr lang="en-US" altLang="en-US" sz="1200" dirty="0">
                <a:latin typeface="Georgia" panose="02040502050405020303" pitchFamily="18" charset="0"/>
              </a:rPr>
              <a:t>Yield ≥ SPDR S&amp;P Dividend ETF</a:t>
            </a:r>
          </a:p>
          <a:p>
            <a:pPr marL="0" indent="0">
              <a:buNone/>
            </a:pPr>
            <a:r>
              <a:rPr lang="en-US" altLang="en-US" sz="1200" dirty="0" smtClean="0">
                <a:latin typeface="Georgia" panose="02040502050405020303" pitchFamily="18" charset="0"/>
              </a:rPr>
              <a:t>- Quick </a:t>
            </a:r>
            <a:r>
              <a:rPr lang="en-US" altLang="en-US" sz="1200" dirty="0">
                <a:latin typeface="Georgia" panose="02040502050405020303" pitchFamily="18" charset="0"/>
              </a:rPr>
              <a:t>Ratio ≥ Industry Average</a:t>
            </a:r>
          </a:p>
          <a:p>
            <a:pPr marL="0" indent="0">
              <a:buNone/>
            </a:pPr>
            <a:r>
              <a:rPr lang="en-US" altLang="en-US" sz="1200" dirty="0" smtClean="0">
                <a:latin typeface="Georgia" panose="02040502050405020303" pitchFamily="18" charset="0"/>
              </a:rPr>
              <a:t>- Total </a:t>
            </a:r>
            <a:r>
              <a:rPr lang="en-US" altLang="en-US" sz="1200" dirty="0">
                <a:latin typeface="Georgia" panose="02040502050405020303" pitchFamily="18" charset="0"/>
              </a:rPr>
              <a:t>cash dividends paid annually</a:t>
            </a:r>
          </a:p>
          <a:p>
            <a:pPr marL="0" indent="0">
              <a:buNone/>
            </a:pPr>
            <a:r>
              <a:rPr lang="en-US" altLang="en-US" sz="1200" dirty="0" smtClean="0">
                <a:latin typeface="Georgia" panose="02040502050405020303" pitchFamily="18" charset="0"/>
              </a:rPr>
              <a:t>- Total </a:t>
            </a:r>
            <a:r>
              <a:rPr lang="en-US" altLang="en-US" sz="1200" dirty="0">
                <a:latin typeface="Georgia" panose="02040502050405020303" pitchFamily="18" charset="0"/>
              </a:rPr>
              <a:t>cash from investing activities</a:t>
            </a:r>
          </a:p>
          <a:p>
            <a:pPr marL="0" indent="0">
              <a:buNone/>
            </a:pPr>
            <a:r>
              <a:rPr lang="en-US" altLang="en-US" sz="1200" dirty="0" smtClean="0">
                <a:latin typeface="Georgia" panose="02040502050405020303" pitchFamily="18" charset="0"/>
              </a:rPr>
              <a:t>- Total </a:t>
            </a:r>
            <a:r>
              <a:rPr lang="en-US" altLang="en-US" sz="1200" dirty="0">
                <a:latin typeface="Georgia" panose="02040502050405020303" pitchFamily="18" charset="0"/>
              </a:rPr>
              <a:t>cash from operating activities</a:t>
            </a:r>
          </a:p>
          <a:p>
            <a:pPr marL="0" indent="0">
              <a:buNone/>
            </a:pPr>
            <a:r>
              <a:rPr lang="en-US" altLang="en-US" sz="1200" dirty="0" smtClean="0">
                <a:latin typeface="Georgia" panose="02040502050405020303" pitchFamily="18" charset="0"/>
              </a:rPr>
              <a:t>- Is </a:t>
            </a:r>
            <a:r>
              <a:rPr lang="en-US" altLang="en-US" sz="1200" dirty="0">
                <a:latin typeface="Georgia" panose="02040502050405020303" pitchFamily="18" charset="0"/>
              </a:rPr>
              <a:t>there a constant dividend?</a:t>
            </a:r>
          </a:p>
          <a:p>
            <a:pPr marL="0" indent="0">
              <a:buNone/>
            </a:pPr>
            <a:r>
              <a:rPr lang="en-US" altLang="en-US" sz="1200" dirty="0" smtClean="0">
                <a:latin typeface="Georgia" panose="02040502050405020303" pitchFamily="18" charset="0"/>
              </a:rPr>
              <a:t>- Is </a:t>
            </a:r>
            <a:r>
              <a:rPr lang="en-US" altLang="en-US" sz="1200" dirty="0">
                <a:latin typeface="Georgia" panose="02040502050405020303" pitchFamily="18" charset="0"/>
              </a:rPr>
              <a:t>there historical and potential dividend growth? </a:t>
            </a:r>
          </a:p>
          <a:p>
            <a:pPr>
              <a:buNone/>
            </a:pPr>
            <a:endParaRPr lang="en-US" sz="1200" dirty="0" smtClean="0">
              <a:latin typeface="Georgia" panose="02040502050405020303" pitchFamily="18" charset="0"/>
            </a:endParaRPr>
          </a:p>
          <a:p>
            <a:pPr>
              <a:buNone/>
            </a:pPr>
            <a:endParaRPr lang="en-US" sz="1600" dirty="0" smtClean="0"/>
          </a:p>
          <a:p>
            <a:pPr>
              <a:buNone/>
            </a:pPr>
            <a:endParaRPr lang="en-US" sz="1600" dirty="0"/>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42</a:t>
            </a:fld>
            <a:endParaRPr lang="en-US" dirty="0"/>
          </a:p>
        </p:txBody>
      </p:sp>
      <p:sp>
        <p:nvSpPr>
          <p:cNvPr id="5" name="Content Placeholder 8"/>
          <p:cNvSpPr txBox="1">
            <a:spLocks/>
          </p:cNvSpPr>
          <p:nvPr/>
        </p:nvSpPr>
        <p:spPr>
          <a:xfrm>
            <a:off x="4876800" y="2057400"/>
            <a:ext cx="3962400" cy="43434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200" b="1" u="sng" dirty="0" smtClean="0">
                <a:latin typeface="Georgia" panose="02040502050405020303" pitchFamily="18" charset="0"/>
              </a:rPr>
              <a:t>Sell Criteria</a:t>
            </a:r>
          </a:p>
          <a:p>
            <a:pPr marL="0" indent="0">
              <a:lnSpc>
                <a:spcPct val="120000"/>
              </a:lnSpc>
              <a:spcBef>
                <a:spcPts val="228"/>
              </a:spcBef>
              <a:buNone/>
            </a:pPr>
            <a:r>
              <a:rPr lang="en-US" altLang="en-US" sz="1200" dirty="0" smtClean="0">
                <a:latin typeface="Georgia" panose="02040502050405020303" pitchFamily="18" charset="0"/>
              </a:rPr>
              <a:t>Evaluate Sell under following: </a:t>
            </a:r>
          </a:p>
          <a:p>
            <a:pPr marL="0" indent="0">
              <a:buSzPct val="75000"/>
              <a:buNone/>
            </a:pPr>
            <a:r>
              <a:rPr lang="en-US" altLang="en-US" sz="1200" dirty="0" smtClean="0">
                <a:latin typeface="Georgia" panose="02040502050405020303" pitchFamily="18" charset="0"/>
              </a:rPr>
              <a:t>- Superior </a:t>
            </a:r>
            <a:r>
              <a:rPr lang="en-US" altLang="en-US" sz="1200" dirty="0">
                <a:latin typeface="Georgia" panose="02040502050405020303" pitchFamily="18" charset="0"/>
              </a:rPr>
              <a:t>investment alternatives are identified</a:t>
            </a:r>
          </a:p>
          <a:p>
            <a:pPr marL="0" indent="0">
              <a:buSzPct val="75000"/>
              <a:buNone/>
            </a:pPr>
            <a:r>
              <a:rPr lang="en-US" altLang="en-US" sz="1200" dirty="0" smtClean="0">
                <a:latin typeface="Georgia" panose="02040502050405020303" pitchFamily="18" charset="0"/>
              </a:rPr>
              <a:t>- Dividends </a:t>
            </a:r>
            <a:r>
              <a:rPr lang="en-US" altLang="en-US" sz="1200" dirty="0">
                <a:latin typeface="Georgia" panose="02040502050405020303" pitchFamily="18" charset="0"/>
              </a:rPr>
              <a:t>are cut</a:t>
            </a:r>
          </a:p>
          <a:p>
            <a:pPr marL="0" indent="0">
              <a:buSzPct val="75000"/>
              <a:buNone/>
            </a:pPr>
            <a:r>
              <a:rPr lang="en-US" altLang="en-US" sz="1200" dirty="0" smtClean="0">
                <a:latin typeface="Georgia" panose="02040502050405020303" pitchFamily="18" charset="0"/>
              </a:rPr>
              <a:t>- Free </a:t>
            </a:r>
            <a:r>
              <a:rPr lang="en-US" altLang="en-US" sz="1200" dirty="0">
                <a:latin typeface="Georgia" panose="02040502050405020303" pitchFamily="18" charset="0"/>
              </a:rPr>
              <a:t>cash flow diminishes</a:t>
            </a:r>
          </a:p>
          <a:p>
            <a:pPr marL="0" indent="0">
              <a:buSzPct val="75000"/>
              <a:buNone/>
            </a:pPr>
            <a:r>
              <a:rPr lang="en-US" altLang="en-US" sz="1200" dirty="0" smtClean="0">
                <a:latin typeface="Georgia" panose="02040502050405020303" pitchFamily="18" charset="0"/>
              </a:rPr>
              <a:t>- Stock </a:t>
            </a:r>
            <a:r>
              <a:rPr lang="en-US" altLang="en-US" sz="1200" dirty="0">
                <a:latin typeface="Georgia" panose="02040502050405020303" pitchFamily="18" charset="0"/>
              </a:rPr>
              <a:t>price loses (≈20%) </a:t>
            </a:r>
            <a:endParaRPr lang="en-US" altLang="en-US" sz="1200" dirty="0" smtClean="0">
              <a:latin typeface="Georgia" panose="02040502050405020303" pitchFamily="18" charset="0"/>
            </a:endParaRPr>
          </a:p>
          <a:p>
            <a:pPr>
              <a:buFont typeface="Arial" pitchFamily="34" charset="0"/>
              <a:buNone/>
            </a:pPr>
            <a:endParaRPr lang="en-US" sz="1600" dirty="0" smtClean="0">
              <a:latin typeface="Georgia"/>
            </a:endParaRPr>
          </a:p>
          <a:p>
            <a:pPr>
              <a:buFont typeface="Arial" pitchFamily="34" charset="0"/>
              <a:buNone/>
            </a:pPr>
            <a:endParaRPr lang="en-US" sz="1600" dirty="0">
              <a:latin typeface="Georgia"/>
            </a:endParaRPr>
          </a:p>
        </p:txBody>
      </p:sp>
      <p:sp>
        <p:nvSpPr>
          <p:cNvPr id="6" name="Text Placeholder 13"/>
          <p:cNvSpPr txBox="1">
            <a:spLocks/>
          </p:cNvSpPr>
          <p:nvPr/>
        </p:nvSpPr>
        <p:spPr>
          <a:xfrm>
            <a:off x="685800" y="1495425"/>
            <a:ext cx="7467600" cy="409575"/>
          </a:xfrm>
          <a:prstGeom prst="rect">
            <a:avLst/>
          </a:prstGeom>
        </p:spPr>
        <p:txBody>
          <a:bodyPr>
            <a:noAutofit/>
          </a:bodyPr>
          <a:lstStyle/>
          <a:p>
            <a:pPr marL="342900" lvl="0" indent="-342900">
              <a:spcBef>
                <a:spcPct val="20000"/>
              </a:spcBef>
              <a:defRPr/>
            </a:pPr>
            <a:r>
              <a:rPr lang="en-US" altLang="en-US" sz="1200" b="1" dirty="0" smtClean="0">
                <a:latin typeface="Georgia" panose="02040502050405020303" pitchFamily="18" charset="0"/>
                <a:ea typeface="Georgia"/>
                <a:cs typeface="Georgia"/>
              </a:rPr>
              <a:t>To </a:t>
            </a:r>
            <a:r>
              <a:rPr lang="en-US" altLang="en-US" sz="1200" b="1" dirty="0">
                <a:latin typeface="Georgia" panose="02040502050405020303" pitchFamily="18" charset="0"/>
                <a:ea typeface="Georgia"/>
                <a:cs typeface="Georgia"/>
              </a:rPr>
              <a:t>find stocks </a:t>
            </a:r>
            <a:r>
              <a:rPr lang="en-US" altLang="en-US" sz="1200" b="1" dirty="0" smtClean="0">
                <a:latin typeface="Georgia" panose="02040502050405020303" pitchFamily="18" charset="0"/>
                <a:ea typeface="Georgia"/>
                <a:cs typeface="Georgia"/>
              </a:rPr>
              <a:t>fairly priced and offering a dividend yield greater than the S&amp;P 500. </a:t>
            </a:r>
            <a:endParaRPr kumimoji="0" lang="en-US" sz="1200" b="1" i="0" u="none" strike="noStrike" kern="1200" cap="all" spc="0" normalizeH="0" baseline="0" noProof="0" dirty="0">
              <a:ln>
                <a:noFill/>
              </a:ln>
              <a:solidFill>
                <a:srgbClr val="FF0000"/>
              </a:solidFill>
              <a:effectLst/>
              <a:uLnTx/>
              <a:uFillTx/>
              <a:latin typeface="Georgia" panose="02040502050405020303" pitchFamily="18" charset="0"/>
              <a:ea typeface="Georgia"/>
              <a:cs typeface="Georgia"/>
            </a:endParaRPr>
          </a:p>
        </p:txBody>
      </p:sp>
    </p:spTree>
    <p:extLst>
      <p:ext uri="{BB962C8B-B14F-4D97-AF65-F5344CB8AC3E}">
        <p14:creationId xmlns:p14="http://schemas.microsoft.com/office/powerpoint/2010/main" val="124467714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a:cs typeface="Georgia"/>
              </a:rPr>
              <a:t>Dividend Strategy Overview</a:t>
            </a:r>
            <a:endParaRPr lang="en-US" sz="2800" dirty="0">
              <a:latin typeface="Georgia"/>
              <a:cs typeface="Georgia"/>
            </a:endParaRPr>
          </a:p>
        </p:txBody>
      </p:sp>
      <p:sp>
        <p:nvSpPr>
          <p:cNvPr id="9" name="Content Placeholder 8"/>
          <p:cNvSpPr>
            <a:spLocks noGrp="1"/>
          </p:cNvSpPr>
          <p:nvPr>
            <p:ph idx="1"/>
          </p:nvPr>
        </p:nvSpPr>
        <p:spPr>
          <a:xfrm>
            <a:off x="685800" y="1768387"/>
            <a:ext cx="7924800" cy="4251413"/>
          </a:xfrm>
        </p:spPr>
        <p:txBody>
          <a:bodyPr>
            <a:normAutofit/>
          </a:bodyPr>
          <a:lstStyle/>
          <a:p>
            <a:pPr>
              <a:buNone/>
            </a:pPr>
            <a:r>
              <a:rPr lang="en-US" sz="1200" b="1" u="sng" dirty="0" smtClean="0">
                <a:latin typeface="Georgia" panose="02040502050405020303" pitchFamily="18" charset="0"/>
              </a:rPr>
              <a:t>Stop Loss Criteria</a:t>
            </a:r>
          </a:p>
          <a:p>
            <a:pPr marL="0" indent="0">
              <a:lnSpc>
                <a:spcPct val="70000"/>
              </a:lnSpc>
              <a:buNone/>
            </a:pPr>
            <a:endParaRPr lang="en-US" altLang="en-US" sz="1200" dirty="0">
              <a:latin typeface="Georgia" panose="02040502050405020303" pitchFamily="18" charset="0"/>
            </a:endParaRPr>
          </a:p>
          <a:p>
            <a:pPr marL="0" indent="0">
              <a:buSzPct val="75000"/>
              <a:buNone/>
            </a:pPr>
            <a:r>
              <a:rPr lang="en-US" altLang="en-US" sz="1200" dirty="0" smtClean="0">
                <a:latin typeface="Georgia" panose="02040502050405020303" pitchFamily="18" charset="0"/>
              </a:rPr>
              <a:t>- 20</a:t>
            </a:r>
            <a:r>
              <a:rPr lang="en-US" altLang="en-US" sz="1200" dirty="0">
                <a:latin typeface="Georgia" panose="02040502050405020303" pitchFamily="18" charset="0"/>
              </a:rPr>
              <a:t>% below purchase price is all buy criteria are met</a:t>
            </a:r>
          </a:p>
          <a:p>
            <a:pPr marL="0" indent="0">
              <a:buSzPct val="75000"/>
              <a:buNone/>
            </a:pPr>
            <a:r>
              <a:rPr lang="en-US" altLang="en-US" sz="1200" dirty="0" smtClean="0">
                <a:latin typeface="Georgia" panose="02040502050405020303" pitchFamily="18" charset="0"/>
              </a:rPr>
              <a:t>- Consider </a:t>
            </a:r>
            <a:r>
              <a:rPr lang="en-US" altLang="en-US" sz="1200" dirty="0">
                <a:latin typeface="Georgia" panose="02040502050405020303" pitchFamily="18" charset="0"/>
              </a:rPr>
              <a:t>crawling / trailing stops to protect profits. </a:t>
            </a:r>
          </a:p>
          <a:p>
            <a:pPr>
              <a:buNone/>
            </a:pPr>
            <a:endParaRPr lang="en-US" sz="1200" dirty="0" smtClean="0">
              <a:latin typeface="Georgia" panose="02040502050405020303" pitchFamily="18" charset="0"/>
            </a:endParaRPr>
          </a:p>
          <a:p>
            <a:pPr>
              <a:buNone/>
            </a:pPr>
            <a:r>
              <a:rPr lang="en-US" sz="1200" b="1" u="sng" dirty="0" smtClean="0">
                <a:latin typeface="Georgia" panose="02040502050405020303" pitchFamily="18" charset="0"/>
              </a:rPr>
              <a:t>Position Changes</a:t>
            </a:r>
            <a:endParaRPr lang="en-US" sz="1200" dirty="0" smtClean="0">
              <a:latin typeface="Georgia" panose="02040502050405020303" pitchFamily="18" charset="0"/>
            </a:endParaRPr>
          </a:p>
          <a:p>
            <a:pPr>
              <a:buNone/>
            </a:pPr>
            <a:r>
              <a:rPr lang="en-US" sz="1200" dirty="0" smtClean="0">
                <a:latin typeface="Georgia" panose="02040502050405020303" pitchFamily="18" charset="0"/>
              </a:rPr>
              <a:t>Chevron</a:t>
            </a:r>
          </a:p>
          <a:p>
            <a:pPr>
              <a:buNone/>
            </a:pPr>
            <a:endParaRPr lang="en-US" sz="1200" dirty="0">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43</a:t>
            </a:fld>
            <a:endParaRPr lang="en-US" dirty="0"/>
          </a:p>
        </p:txBody>
      </p:sp>
    </p:spTree>
    <p:extLst>
      <p:ext uri="{BB962C8B-B14F-4D97-AF65-F5344CB8AC3E}">
        <p14:creationId xmlns:p14="http://schemas.microsoft.com/office/powerpoint/2010/main" val="116192815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77432" y="4044286"/>
            <a:ext cx="4876800" cy="822413"/>
          </a:xfrm>
        </p:spPr>
        <p:txBody>
          <a:bodyPr>
            <a:normAutofit/>
          </a:bodyPr>
          <a:lstStyle/>
          <a:p>
            <a:pPr>
              <a:buNone/>
            </a:pPr>
            <a:r>
              <a:rPr lang="en-US" sz="1200" b="1" u="sng" dirty="0">
                <a:latin typeface="Georgia" panose="02040502050405020303" pitchFamily="18" charset="0"/>
              </a:rPr>
              <a:t>Position Change</a:t>
            </a:r>
          </a:p>
          <a:p>
            <a:pPr>
              <a:buNone/>
            </a:pPr>
            <a:r>
              <a:rPr lang="en-US" sz="1200" dirty="0">
                <a:latin typeface="Georgia" panose="02040502050405020303" pitchFamily="18" charset="0"/>
              </a:rPr>
              <a:t>Purchase </a:t>
            </a:r>
            <a:r>
              <a:rPr lang="en-US" sz="1200" dirty="0" smtClean="0">
                <a:latin typeface="Georgia" panose="02040502050405020303" pitchFamily="18" charset="0"/>
              </a:rPr>
              <a:t>145 </a:t>
            </a:r>
            <a:r>
              <a:rPr lang="en-US" sz="1200" dirty="0">
                <a:latin typeface="Georgia" panose="02040502050405020303" pitchFamily="18" charset="0"/>
              </a:rPr>
              <a:t>Shares ($</a:t>
            </a:r>
            <a:r>
              <a:rPr lang="en-US" sz="1200" dirty="0" smtClean="0">
                <a:latin typeface="Georgia" panose="02040502050405020303" pitchFamily="18" charset="0"/>
              </a:rPr>
              <a:t>17,125.12)</a:t>
            </a:r>
          </a:p>
          <a:p>
            <a:pPr>
              <a:buNone/>
            </a:pPr>
            <a:r>
              <a:rPr lang="en-US" sz="1200" dirty="0" smtClean="0">
                <a:latin typeface="Georgia" panose="02040502050405020303" pitchFamily="18" charset="0"/>
              </a:rPr>
              <a:t>Stop-loss executed at 20%</a:t>
            </a:r>
            <a:endParaRPr lang="en-US" sz="1200" dirty="0">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44</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a:ea typeface="Georgia"/>
                <a:cs typeface="Georgia"/>
              </a:rPr>
              <a:t>Dividend Strategy Position Changes</a:t>
            </a:r>
            <a:endParaRPr kumimoji="0" lang="en-US" sz="2600" b="0" i="0" u="none" strike="noStrike" kern="1200" cap="none" spc="0" normalizeH="0" baseline="0" noProof="0" dirty="0">
              <a:ln>
                <a:noFill/>
              </a:ln>
              <a:solidFill>
                <a:schemeClr val="tx1"/>
              </a:solidFill>
              <a:effectLst/>
              <a:uLnTx/>
              <a:uFillTx/>
              <a:latin typeface="Georgia"/>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 4</a:t>
            </a:r>
            <a:r>
              <a:rPr kumimoji="0" lang="en-US" sz="800" b="0" i="0" u="none" strike="noStrike" kern="1200" cap="none" spc="0" normalizeH="0" baseline="0" noProof="0" dirty="0" smtClean="0">
                <a:ln>
                  <a:noFill/>
                </a:ln>
                <a:effectLst/>
                <a:uLnTx/>
                <a:uFillTx/>
                <a:latin typeface="Georgia"/>
                <a:ea typeface="Georgia"/>
                <a:cs typeface="Georgia"/>
              </a:rPr>
              <a:t>,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a:ea typeface="Georgia"/>
                <a:cs typeface="Georgia"/>
              </a:rPr>
              <a:t>Chevron </a:t>
            </a:r>
            <a:r>
              <a:rPr lang="en-US" sz="1400" b="1" cap="all" dirty="0">
                <a:latin typeface="Georgia"/>
                <a:ea typeface="Georgia"/>
                <a:cs typeface="Georgia"/>
              </a:rPr>
              <a:t>| </a:t>
            </a:r>
            <a:r>
              <a:rPr lang="en-US" sz="1400" b="1" cap="all" dirty="0" err="1" smtClean="0">
                <a:latin typeface="Georgia"/>
                <a:ea typeface="Georgia"/>
                <a:cs typeface="Georgia"/>
              </a:rPr>
              <a:t>cvX</a:t>
            </a:r>
            <a:endParaRPr lang="en-US" sz="1400" b="1" cap="all" dirty="0">
              <a:latin typeface="Georgia"/>
              <a:ea typeface="Georgia"/>
              <a:cs typeface="Georgia"/>
            </a:endParaRPr>
          </a:p>
        </p:txBody>
      </p:sp>
      <p:sp>
        <p:nvSpPr>
          <p:cNvPr id="16" name="Content Placeholder 8"/>
          <p:cNvSpPr txBox="1">
            <a:spLocks/>
          </p:cNvSpPr>
          <p:nvPr/>
        </p:nvSpPr>
        <p:spPr>
          <a:xfrm>
            <a:off x="677432" y="1925097"/>
            <a:ext cx="7924800" cy="360904"/>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endParaRPr lang="en-US" sz="1400" dirty="0">
              <a:latin typeface="Georgia"/>
            </a:endParaRPr>
          </a:p>
        </p:txBody>
      </p:sp>
      <p:graphicFrame>
        <p:nvGraphicFramePr>
          <p:cNvPr id="17" name="Table 16"/>
          <p:cNvGraphicFramePr>
            <a:graphicFrameLocks noGrp="1"/>
          </p:cNvGraphicFramePr>
          <p:nvPr>
            <p:extLst>
              <p:ext uri="{D42A27DB-BD31-4B8C-83A1-F6EECF244321}">
                <p14:modId xmlns:p14="http://schemas.microsoft.com/office/powerpoint/2010/main" val="2350816074"/>
              </p:ext>
            </p:extLst>
          </p:nvPr>
        </p:nvGraphicFramePr>
        <p:xfrm>
          <a:off x="762000" y="2407920"/>
          <a:ext cx="7982672" cy="1645920"/>
        </p:xfrm>
        <a:graphic>
          <a:graphicData uri="http://schemas.openxmlformats.org/drawingml/2006/table">
            <a:tbl>
              <a:tblPr firstRow="1" bandRow="1">
                <a:tableStyleId>{5C22544A-7EE6-4342-B048-85BDC9FD1C3A}</a:tableStyleId>
              </a:tblPr>
              <a:tblGrid>
                <a:gridCol w="762000"/>
                <a:gridCol w="1130282"/>
                <a:gridCol w="1015065"/>
                <a:gridCol w="1015065"/>
                <a:gridCol w="1015065"/>
                <a:gridCol w="1015065"/>
                <a:gridCol w="1015065"/>
                <a:gridCol w="1015065"/>
              </a:tblGrid>
              <a:tr h="370840">
                <a:tc>
                  <a:txBody>
                    <a:bodyPr/>
                    <a:lstStyle/>
                    <a:p>
                      <a:endParaRPr lang="en-US" dirty="0">
                        <a:latin typeface="Georgia"/>
                      </a:endParaRPr>
                    </a:p>
                  </a:txBody>
                  <a:tcPr anchor="ctr">
                    <a:solidFill>
                      <a:schemeClr val="tx1"/>
                    </a:solidFill>
                  </a:tcPr>
                </a:tc>
                <a:tc>
                  <a:txBody>
                    <a:bodyPr/>
                    <a:lstStyle/>
                    <a:p>
                      <a:pPr algn="ctr"/>
                      <a:r>
                        <a:rPr lang="en-US" altLang="en-US" sz="1200" dirty="0" smtClean="0">
                          <a:latin typeface="Georgia" panose="02040502050405020303" pitchFamily="18" charset="0"/>
                        </a:rPr>
                        <a:t>Dividend Yield ≥ SPDR S&amp;P Dividend ETF </a:t>
                      </a:r>
                      <a:endParaRPr lang="en-US" sz="1200" dirty="0">
                        <a:latin typeface="Georgia" panose="02040502050405020303" pitchFamily="18" charset="0"/>
                      </a:endParaRPr>
                    </a:p>
                  </a:txBody>
                  <a:tcPr anchor="ctr">
                    <a:solidFill>
                      <a:schemeClr val="tx1"/>
                    </a:solidFill>
                  </a:tcPr>
                </a:tc>
                <a:tc>
                  <a:txBody>
                    <a:bodyPr/>
                    <a:lstStyle/>
                    <a:p>
                      <a:pPr algn="ctr"/>
                      <a:r>
                        <a:rPr lang="en-US" altLang="en-US" sz="1200" dirty="0" smtClean="0">
                          <a:latin typeface="Georgia" panose="02040502050405020303" pitchFamily="18" charset="0"/>
                        </a:rPr>
                        <a:t>Quick Ratio ≥ Industry Average </a:t>
                      </a:r>
                      <a:endParaRPr lang="en-US" sz="1200" dirty="0">
                        <a:latin typeface="Georgia" panose="02040502050405020303" pitchFamily="18" charset="0"/>
                      </a:endParaRPr>
                    </a:p>
                  </a:txBody>
                  <a:tcPr anchor="ctr">
                    <a:solidFill>
                      <a:schemeClr val="tx1"/>
                    </a:solidFill>
                  </a:tcPr>
                </a:tc>
                <a:tc>
                  <a:txBody>
                    <a:bodyPr/>
                    <a:lstStyle/>
                    <a:p>
                      <a:pPr algn="ctr"/>
                      <a:r>
                        <a:rPr lang="en-US" altLang="en-US" sz="1200" dirty="0" smtClean="0">
                          <a:latin typeface="Georgia" panose="02040502050405020303" pitchFamily="18" charset="0"/>
                        </a:rPr>
                        <a:t>Total cash dividends paid annually </a:t>
                      </a:r>
                      <a:endParaRPr lang="en-US" sz="1200" dirty="0">
                        <a:latin typeface="Georgia" panose="02040502050405020303" pitchFamily="18" charset="0"/>
                      </a:endParaRP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Georgia" panose="02040502050405020303" pitchFamily="18" charset="0"/>
                        </a:rPr>
                        <a:t>Total cash from investing activities</a:t>
                      </a:r>
                    </a:p>
                    <a:p>
                      <a:pPr algn="ctr"/>
                      <a:endParaRPr lang="en-US" sz="1200" dirty="0">
                        <a:latin typeface="Georgia" panose="02040502050405020303" pitchFamily="18" charset="0"/>
                      </a:endParaRP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Georgia" panose="02040502050405020303" pitchFamily="18" charset="0"/>
                        </a:rPr>
                        <a:t>Total cash from operating activities</a:t>
                      </a:r>
                    </a:p>
                    <a:p>
                      <a:pPr algn="ctr"/>
                      <a:endParaRPr lang="en-US" sz="1200" dirty="0">
                        <a:latin typeface="Georgia" panose="02040502050405020303" pitchFamily="18" charset="0"/>
                      </a:endParaRP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Georgia" panose="02040502050405020303" pitchFamily="18" charset="0"/>
                        </a:rPr>
                        <a:t>Is there a constant dividend?</a:t>
                      </a:r>
                    </a:p>
                    <a:p>
                      <a:pPr algn="ctr"/>
                      <a:endParaRPr lang="en-US" sz="1200" dirty="0">
                        <a:latin typeface="Georgia" panose="02040502050405020303" pitchFamily="18" charset="0"/>
                      </a:endParaRPr>
                    </a:p>
                  </a:txBody>
                  <a:tcPr anchor="ctr">
                    <a:solidFill>
                      <a:schemeClr val="tx1"/>
                    </a:solidFill>
                  </a:tcPr>
                </a:tc>
                <a:tc>
                  <a:txBody>
                    <a:bodyPr/>
                    <a:lstStyle/>
                    <a:p>
                      <a:pPr algn="ctr"/>
                      <a:r>
                        <a:rPr lang="en-US" altLang="en-US" sz="1200" dirty="0" smtClean="0">
                          <a:latin typeface="Georgia" panose="02040502050405020303" pitchFamily="18" charset="0"/>
                        </a:rPr>
                        <a:t>Is there historical and potential dividend growth? </a:t>
                      </a:r>
                      <a:endParaRPr lang="en-US" sz="1200" dirty="0">
                        <a:latin typeface="Georgia" panose="02040502050405020303" pitchFamily="18" charset="0"/>
                      </a:endParaRPr>
                    </a:p>
                  </a:txBody>
                  <a:tcPr anchor="ctr">
                    <a:solidFill>
                      <a:schemeClr val="tx1"/>
                    </a:solidFill>
                  </a:tcPr>
                </a:tc>
              </a:tr>
              <a:tr h="320040">
                <a:tc>
                  <a:txBody>
                    <a:bodyPr/>
                    <a:lstStyle/>
                    <a:p>
                      <a:r>
                        <a:rPr lang="en-US" sz="1000" dirty="0" smtClean="0">
                          <a:latin typeface="Georgia"/>
                        </a:rPr>
                        <a:t>CVX</a:t>
                      </a:r>
                      <a:endParaRPr lang="en-US" sz="1000" b="1" dirty="0">
                        <a:latin typeface="Georgia"/>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3.43% vs. 2.17%</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0.99 vs. 0.32</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Yes</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Yes</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Yes</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Yes</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Yes – 3.55%</a:t>
                      </a:r>
                      <a:endParaRPr lang="en-US" sz="1200" b="1" dirty="0">
                        <a:latin typeface="Georgia" panose="02040502050405020303" pitchFamily="18" charset="0"/>
                      </a:endParaRPr>
                    </a:p>
                  </a:txBody>
                  <a:tcPr anchor="ctr">
                    <a:solidFill>
                      <a:srgbClr val="BC9A2E">
                        <a:alpha val="30000"/>
                      </a:srgbClr>
                    </a:solidFill>
                  </a:tcPr>
                </a:tc>
              </a:tr>
            </a:tbl>
          </a:graphicData>
        </a:graphic>
      </p:graphicFrame>
      <p:sp>
        <p:nvSpPr>
          <p:cNvPr id="18" name="Content Placeholder 8"/>
          <p:cNvSpPr txBox="1">
            <a:spLocks/>
          </p:cNvSpPr>
          <p:nvPr/>
        </p:nvSpPr>
        <p:spPr>
          <a:xfrm>
            <a:off x="685800" y="4866699"/>
            <a:ext cx="6400800" cy="822413"/>
          </a:xfrm>
          <a:prstGeom prst="rect">
            <a:avLst/>
          </a:prstGeom>
        </p:spPr>
        <p:txBody>
          <a:bodyPr>
            <a:no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Arial" pitchFamily="34" charset="0"/>
              <a:buNone/>
            </a:pPr>
            <a:r>
              <a:rPr lang="en-US" sz="1200" dirty="0" smtClean="0">
                <a:latin typeface="Georgia" panose="02040502050405020303" pitchFamily="18" charset="0"/>
              </a:rPr>
              <a:t>Chevron offers dividend income with growth expectations above</a:t>
            </a:r>
          </a:p>
          <a:p>
            <a:pPr>
              <a:lnSpc>
                <a:spcPct val="100000"/>
              </a:lnSpc>
              <a:buFont typeface="Arial" pitchFamily="34" charset="0"/>
              <a:buNone/>
            </a:pPr>
            <a:r>
              <a:rPr lang="en-US" sz="1200" dirty="0" smtClean="0">
                <a:latin typeface="Georgia" panose="02040502050405020303" pitchFamily="18" charset="0"/>
              </a:rPr>
              <a:t>the industry average. They have historically increased dividends with most </a:t>
            </a:r>
          </a:p>
          <a:p>
            <a:pPr>
              <a:lnSpc>
                <a:spcPct val="100000"/>
              </a:lnSpc>
              <a:buFont typeface="Arial" pitchFamily="34" charset="0"/>
              <a:buNone/>
            </a:pPr>
            <a:r>
              <a:rPr lang="en-US" sz="1200" dirty="0" smtClean="0">
                <a:latin typeface="Georgia" panose="02040502050405020303" pitchFamily="18" charset="0"/>
              </a:rPr>
              <a:t>recently increasing by $.070 in February 2014</a:t>
            </a:r>
          </a:p>
        </p:txBody>
      </p:sp>
    </p:spTree>
    <p:extLst>
      <p:ext uri="{BB962C8B-B14F-4D97-AF65-F5344CB8AC3E}">
        <p14:creationId xmlns:p14="http://schemas.microsoft.com/office/powerpoint/2010/main" val="73354660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latin typeface="Georgia" panose="02040502050405020303" pitchFamily="18" charset="0"/>
              </a:rPr>
              <a:t>ETF Strategy Overview</a:t>
            </a:r>
            <a:endParaRPr lang="en-US" sz="2800" dirty="0">
              <a:latin typeface="Georgia" panose="02040502050405020303" pitchFamily="18" charset="0"/>
            </a:endParaRPr>
          </a:p>
        </p:txBody>
      </p:sp>
      <p:sp>
        <p:nvSpPr>
          <p:cNvPr id="9" name="Content Placeholder 8"/>
          <p:cNvSpPr>
            <a:spLocks noGrp="1"/>
          </p:cNvSpPr>
          <p:nvPr>
            <p:ph idx="1"/>
          </p:nvPr>
        </p:nvSpPr>
        <p:spPr>
          <a:xfrm>
            <a:off x="685800" y="2209800"/>
            <a:ext cx="3962400" cy="4343400"/>
          </a:xfrm>
        </p:spPr>
        <p:txBody>
          <a:bodyPr>
            <a:normAutofit/>
          </a:bodyPr>
          <a:lstStyle/>
          <a:p>
            <a:pPr>
              <a:buNone/>
            </a:pPr>
            <a:r>
              <a:rPr lang="en-US" sz="1200" b="1" u="sng" dirty="0" smtClean="0">
                <a:latin typeface="Georgia" panose="02040502050405020303" pitchFamily="18" charset="0"/>
              </a:rPr>
              <a:t>Buy Criteria</a:t>
            </a:r>
            <a:endParaRPr lang="en-US" sz="1200" b="1" u="sng" dirty="0">
              <a:latin typeface="Georgia" panose="02040502050405020303" pitchFamily="18" charset="0"/>
            </a:endParaRPr>
          </a:p>
          <a:p>
            <a:pPr marL="0" indent="0">
              <a:buNone/>
            </a:pPr>
            <a:r>
              <a:rPr lang="en-US" altLang="en-US" sz="1200" dirty="0" smtClean="0">
                <a:latin typeface="Georgia" panose="02040502050405020303" pitchFamily="18" charset="0"/>
              </a:rPr>
              <a:t>- Dividend </a:t>
            </a:r>
            <a:r>
              <a:rPr lang="en-US" altLang="en-US" sz="1200" dirty="0">
                <a:latin typeface="Georgia" panose="02040502050405020303" pitchFamily="18" charset="0"/>
              </a:rPr>
              <a:t>Yield ≥ SPDR S&amp;P Dividend ETF</a:t>
            </a:r>
          </a:p>
          <a:p>
            <a:pPr marL="0" indent="0">
              <a:buNone/>
            </a:pPr>
            <a:r>
              <a:rPr lang="en-US" altLang="en-US" sz="1200" dirty="0" smtClean="0">
                <a:latin typeface="Georgia" panose="02040502050405020303" pitchFamily="18" charset="0"/>
              </a:rPr>
              <a:t>- Quick </a:t>
            </a:r>
            <a:r>
              <a:rPr lang="en-US" altLang="en-US" sz="1200" dirty="0">
                <a:latin typeface="Georgia" panose="02040502050405020303" pitchFamily="18" charset="0"/>
              </a:rPr>
              <a:t>Ratio ≥ Industry Average</a:t>
            </a:r>
          </a:p>
          <a:p>
            <a:pPr marL="0" indent="0">
              <a:buNone/>
            </a:pPr>
            <a:r>
              <a:rPr lang="en-US" altLang="en-US" sz="1200" dirty="0" smtClean="0">
                <a:latin typeface="Georgia" panose="02040502050405020303" pitchFamily="18" charset="0"/>
              </a:rPr>
              <a:t>- Total </a:t>
            </a:r>
            <a:r>
              <a:rPr lang="en-US" altLang="en-US" sz="1200" dirty="0">
                <a:latin typeface="Georgia" panose="02040502050405020303" pitchFamily="18" charset="0"/>
              </a:rPr>
              <a:t>cash dividends paid annually</a:t>
            </a:r>
          </a:p>
          <a:p>
            <a:pPr marL="0" indent="0">
              <a:buNone/>
            </a:pPr>
            <a:r>
              <a:rPr lang="en-US" altLang="en-US" sz="1200" dirty="0" smtClean="0">
                <a:latin typeface="Georgia" panose="02040502050405020303" pitchFamily="18" charset="0"/>
              </a:rPr>
              <a:t>- Total </a:t>
            </a:r>
            <a:r>
              <a:rPr lang="en-US" altLang="en-US" sz="1200" dirty="0">
                <a:latin typeface="Georgia" panose="02040502050405020303" pitchFamily="18" charset="0"/>
              </a:rPr>
              <a:t>cash from investing activities</a:t>
            </a:r>
          </a:p>
          <a:p>
            <a:pPr marL="0" indent="0">
              <a:buNone/>
            </a:pPr>
            <a:r>
              <a:rPr lang="en-US" altLang="en-US" sz="1200" dirty="0" smtClean="0">
                <a:latin typeface="Georgia" panose="02040502050405020303" pitchFamily="18" charset="0"/>
              </a:rPr>
              <a:t>- Total </a:t>
            </a:r>
            <a:r>
              <a:rPr lang="en-US" altLang="en-US" sz="1200" dirty="0">
                <a:latin typeface="Georgia" panose="02040502050405020303" pitchFamily="18" charset="0"/>
              </a:rPr>
              <a:t>cash from operating activities</a:t>
            </a:r>
          </a:p>
          <a:p>
            <a:pPr marL="0" indent="0">
              <a:buNone/>
            </a:pPr>
            <a:r>
              <a:rPr lang="en-US" altLang="en-US" sz="1200" dirty="0" smtClean="0">
                <a:latin typeface="Georgia" panose="02040502050405020303" pitchFamily="18" charset="0"/>
              </a:rPr>
              <a:t>- Is </a:t>
            </a:r>
            <a:r>
              <a:rPr lang="en-US" altLang="en-US" sz="1200" dirty="0">
                <a:latin typeface="Georgia" panose="02040502050405020303" pitchFamily="18" charset="0"/>
              </a:rPr>
              <a:t>there a constant dividend?</a:t>
            </a:r>
          </a:p>
          <a:p>
            <a:pPr marL="0" indent="0">
              <a:buNone/>
            </a:pPr>
            <a:r>
              <a:rPr lang="en-US" altLang="en-US" sz="1200" dirty="0" smtClean="0">
                <a:latin typeface="Georgia" panose="02040502050405020303" pitchFamily="18" charset="0"/>
              </a:rPr>
              <a:t>- Is </a:t>
            </a:r>
            <a:r>
              <a:rPr lang="en-US" altLang="en-US" sz="1200" dirty="0">
                <a:latin typeface="Georgia" panose="02040502050405020303" pitchFamily="18" charset="0"/>
              </a:rPr>
              <a:t>there historical and potential dividend growth? </a:t>
            </a:r>
          </a:p>
          <a:p>
            <a:pPr>
              <a:buNone/>
            </a:pPr>
            <a:endParaRPr lang="en-US" sz="1200" dirty="0" smtClean="0">
              <a:latin typeface="Georgia" panose="02040502050405020303" pitchFamily="18" charset="0"/>
            </a:endParaRPr>
          </a:p>
          <a:p>
            <a:pPr>
              <a:buNone/>
            </a:pPr>
            <a:endParaRPr lang="en-US" sz="1600" dirty="0" smtClean="0"/>
          </a:p>
          <a:p>
            <a:pPr>
              <a:buNone/>
            </a:pPr>
            <a:endParaRPr lang="en-US" sz="1600" dirty="0"/>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45</a:t>
            </a:fld>
            <a:endParaRPr lang="en-US" dirty="0"/>
          </a:p>
        </p:txBody>
      </p:sp>
      <p:sp>
        <p:nvSpPr>
          <p:cNvPr id="5" name="Content Placeholder 8"/>
          <p:cNvSpPr txBox="1">
            <a:spLocks/>
          </p:cNvSpPr>
          <p:nvPr/>
        </p:nvSpPr>
        <p:spPr>
          <a:xfrm>
            <a:off x="4876800" y="2209799"/>
            <a:ext cx="3962400" cy="434340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200" b="1" u="sng" dirty="0" smtClean="0">
                <a:latin typeface="Georgia" panose="02040502050405020303" pitchFamily="18" charset="0"/>
              </a:rPr>
              <a:t>Sell Criteria</a:t>
            </a:r>
          </a:p>
          <a:p>
            <a:pPr marL="0" indent="0">
              <a:lnSpc>
                <a:spcPct val="120000"/>
              </a:lnSpc>
              <a:spcBef>
                <a:spcPts val="228"/>
              </a:spcBef>
              <a:buNone/>
            </a:pPr>
            <a:r>
              <a:rPr lang="en-US" altLang="en-US" sz="1200" dirty="0" smtClean="0">
                <a:latin typeface="Georgia" panose="02040502050405020303" pitchFamily="18" charset="0"/>
              </a:rPr>
              <a:t>Evaluate Sell under following: </a:t>
            </a:r>
          </a:p>
          <a:p>
            <a:pPr marL="0" indent="0">
              <a:buSzPct val="75000"/>
              <a:buNone/>
            </a:pPr>
            <a:r>
              <a:rPr lang="en-US" altLang="en-US" sz="1200" dirty="0" smtClean="0">
                <a:latin typeface="Georgia" panose="02040502050405020303" pitchFamily="18" charset="0"/>
              </a:rPr>
              <a:t>- Superior </a:t>
            </a:r>
            <a:r>
              <a:rPr lang="en-US" altLang="en-US" sz="1200" dirty="0">
                <a:latin typeface="Georgia" panose="02040502050405020303" pitchFamily="18" charset="0"/>
              </a:rPr>
              <a:t>investment alternatives are identified</a:t>
            </a:r>
          </a:p>
          <a:p>
            <a:pPr marL="0" indent="0">
              <a:buSzPct val="75000"/>
              <a:buNone/>
            </a:pPr>
            <a:r>
              <a:rPr lang="en-US" altLang="en-US" sz="1200" dirty="0" smtClean="0">
                <a:latin typeface="Georgia" panose="02040502050405020303" pitchFamily="18" charset="0"/>
              </a:rPr>
              <a:t>- Dividends </a:t>
            </a:r>
            <a:r>
              <a:rPr lang="en-US" altLang="en-US" sz="1200" dirty="0">
                <a:latin typeface="Georgia" panose="02040502050405020303" pitchFamily="18" charset="0"/>
              </a:rPr>
              <a:t>are cut</a:t>
            </a:r>
          </a:p>
          <a:p>
            <a:pPr marL="0" indent="0">
              <a:buSzPct val="75000"/>
              <a:buNone/>
            </a:pPr>
            <a:r>
              <a:rPr lang="en-US" altLang="en-US" sz="1200" dirty="0" smtClean="0">
                <a:latin typeface="Georgia" panose="02040502050405020303" pitchFamily="18" charset="0"/>
              </a:rPr>
              <a:t>- Free </a:t>
            </a:r>
            <a:r>
              <a:rPr lang="en-US" altLang="en-US" sz="1200" dirty="0">
                <a:latin typeface="Georgia" panose="02040502050405020303" pitchFamily="18" charset="0"/>
              </a:rPr>
              <a:t>cash flow diminishes</a:t>
            </a:r>
          </a:p>
          <a:p>
            <a:pPr marL="0" indent="0">
              <a:buSzPct val="75000"/>
              <a:buNone/>
            </a:pPr>
            <a:r>
              <a:rPr lang="en-US" altLang="en-US" sz="1200" dirty="0" smtClean="0">
                <a:latin typeface="Georgia" panose="02040502050405020303" pitchFamily="18" charset="0"/>
              </a:rPr>
              <a:t>- Stock </a:t>
            </a:r>
            <a:r>
              <a:rPr lang="en-US" altLang="en-US" sz="1200" dirty="0">
                <a:latin typeface="Georgia" panose="02040502050405020303" pitchFamily="18" charset="0"/>
              </a:rPr>
              <a:t>price loses (≈20%) </a:t>
            </a:r>
            <a:endParaRPr lang="en-US" altLang="en-US" sz="1200" dirty="0" smtClean="0">
              <a:latin typeface="Georgia" panose="02040502050405020303" pitchFamily="18" charset="0"/>
            </a:endParaRPr>
          </a:p>
          <a:p>
            <a:pPr>
              <a:buFont typeface="Arial" pitchFamily="34" charset="0"/>
              <a:buNone/>
            </a:pPr>
            <a:endParaRPr lang="en-US" sz="1200" dirty="0" smtClean="0">
              <a:latin typeface="Georgia" panose="02040502050405020303" pitchFamily="18" charset="0"/>
            </a:endParaRPr>
          </a:p>
          <a:p>
            <a:pPr>
              <a:buFont typeface="Arial" pitchFamily="34" charset="0"/>
              <a:buNone/>
            </a:pPr>
            <a:endParaRPr lang="en-US" sz="1600" dirty="0">
              <a:latin typeface="Georgia"/>
            </a:endParaRPr>
          </a:p>
        </p:txBody>
      </p:sp>
      <p:sp>
        <p:nvSpPr>
          <p:cNvPr id="6" name="Text Placeholder 13"/>
          <p:cNvSpPr txBox="1">
            <a:spLocks/>
          </p:cNvSpPr>
          <p:nvPr/>
        </p:nvSpPr>
        <p:spPr>
          <a:xfrm>
            <a:off x="609600" y="1495425"/>
            <a:ext cx="8153400" cy="409575"/>
          </a:xfrm>
          <a:prstGeom prst="rect">
            <a:avLst/>
          </a:prstGeom>
        </p:spPr>
        <p:txBody>
          <a:bodyPr>
            <a:noAutofit/>
          </a:bodyPr>
          <a:lstStyle/>
          <a:p>
            <a:pPr marL="342900" lvl="0" indent="-342900">
              <a:spcBef>
                <a:spcPct val="20000"/>
              </a:spcBef>
              <a:defRPr/>
            </a:pPr>
            <a:r>
              <a:rPr lang="en-US" altLang="en-US" sz="1200" b="1" dirty="0" smtClean="0">
                <a:latin typeface="Georgia" panose="02040502050405020303" pitchFamily="18" charset="0"/>
                <a:ea typeface="Georgia"/>
                <a:cs typeface="Georgia"/>
              </a:rPr>
              <a:t>Other than maintaining existing positions invested, this strategy was only utilized once during the semester</a:t>
            </a:r>
            <a:endParaRPr kumimoji="0" lang="en-US" sz="1200" b="1" i="0" u="none" strike="noStrike" kern="1200" cap="all" spc="0" normalizeH="0" baseline="0" noProof="0" dirty="0">
              <a:ln>
                <a:noFill/>
              </a:ln>
              <a:solidFill>
                <a:srgbClr val="FF0000"/>
              </a:solidFill>
              <a:effectLst/>
              <a:uLnTx/>
              <a:uFillTx/>
              <a:latin typeface="Georgia" panose="02040502050405020303" pitchFamily="18" charset="0"/>
              <a:ea typeface="Georgia"/>
              <a:cs typeface="Georgia"/>
            </a:endParaRPr>
          </a:p>
        </p:txBody>
      </p:sp>
    </p:spTree>
    <p:extLst>
      <p:ext uri="{BB962C8B-B14F-4D97-AF65-F5344CB8AC3E}">
        <p14:creationId xmlns:p14="http://schemas.microsoft.com/office/powerpoint/2010/main" val="15291065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04125" y="4103279"/>
            <a:ext cx="4876800" cy="2291834"/>
          </a:xfrm>
        </p:spPr>
        <p:txBody>
          <a:bodyPr>
            <a:normAutofit/>
          </a:bodyPr>
          <a:lstStyle/>
          <a:p>
            <a:pPr>
              <a:buNone/>
            </a:pPr>
            <a:r>
              <a:rPr lang="en-US" sz="1200" b="1" u="sng" dirty="0" smtClean="0">
                <a:latin typeface="Georgia" panose="02040502050405020303" pitchFamily="18" charset="0"/>
              </a:rPr>
              <a:t>Position Change</a:t>
            </a:r>
          </a:p>
          <a:p>
            <a:pPr marL="0" indent="0">
              <a:buNone/>
            </a:pPr>
            <a:r>
              <a:rPr lang="en-US" sz="1200" dirty="0" smtClean="0">
                <a:solidFill>
                  <a:srgbClr val="000000"/>
                </a:solidFill>
                <a:latin typeface="Georgia" panose="02040502050405020303" pitchFamily="18" charset="0"/>
              </a:rPr>
              <a:t>Purchased 545 shares ($20,382.13)</a:t>
            </a:r>
            <a:endParaRPr lang="en-US" sz="1200" dirty="0">
              <a:solidFill>
                <a:srgbClr val="000000"/>
              </a:solidFill>
              <a:latin typeface="Georgia" panose="02040502050405020303" pitchFamily="18" charset="0"/>
            </a:endParaRPr>
          </a:p>
          <a:p>
            <a:pPr marL="0" indent="0">
              <a:buNone/>
            </a:pPr>
            <a:endParaRPr lang="en-US" sz="1200" dirty="0">
              <a:solidFill>
                <a:srgbClr val="000000"/>
              </a:solidFill>
              <a:latin typeface="Georgia" panose="02040502050405020303" pitchFamily="18" charset="0"/>
            </a:endParaRPr>
          </a:p>
          <a:p>
            <a:pPr marL="0" indent="0">
              <a:buNone/>
            </a:pPr>
            <a:r>
              <a:rPr lang="en-US" sz="1200" dirty="0" smtClean="0">
                <a:solidFill>
                  <a:srgbClr val="000000"/>
                </a:solidFill>
                <a:latin typeface="Georgia" panose="02040502050405020303" pitchFamily="18" charset="0"/>
              </a:rPr>
              <a:t>We </a:t>
            </a:r>
            <a:r>
              <a:rPr lang="en-US" sz="1200" dirty="0">
                <a:solidFill>
                  <a:srgbClr val="000000"/>
                </a:solidFill>
                <a:latin typeface="Georgia" panose="02040502050405020303" pitchFamily="18" charset="0"/>
              </a:rPr>
              <a:t>expect </a:t>
            </a:r>
            <a:r>
              <a:rPr lang="en-US" sz="1200" dirty="0" smtClean="0">
                <a:solidFill>
                  <a:srgbClr val="000000"/>
                </a:solidFill>
                <a:latin typeface="Georgia" panose="02040502050405020303" pitchFamily="18" charset="0"/>
              </a:rPr>
              <a:t>that the solar industry will continue to outperform the energy sector in general. Despite the decline in oil prices, we expect that solar profit margins will continue to hold steady and that solar incentive programs will be renewed in 2015. TAN gives the portfolio exposure to all companies in the solar industry which allows for industry focused diversification.</a:t>
            </a:r>
            <a:endParaRPr lang="en-US" sz="1200" dirty="0">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46</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ETF Strategy Position Changes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a:t>
            </a:r>
            <a:r>
              <a:rPr lang="en-US" sz="800" dirty="0" smtClean="0">
                <a:latin typeface="Georgia"/>
                <a:ea typeface="Georgia"/>
                <a:cs typeface="Georgia"/>
              </a:rPr>
              <a:t>December 4</a:t>
            </a:r>
            <a:r>
              <a:rPr kumimoji="0" lang="en-US" sz="800" b="0" i="0" u="none" strike="noStrike" kern="1200" cap="none" spc="0" normalizeH="0" baseline="0" noProof="0" dirty="0" smtClean="0">
                <a:ln>
                  <a:noFill/>
                </a:ln>
                <a:effectLst/>
                <a:uLnTx/>
                <a:uFillTx/>
                <a:latin typeface="Georgia"/>
                <a:ea typeface="Georgia"/>
                <a:cs typeface="Georgia"/>
              </a:rPr>
              <a:t>,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panose="02040502050405020303" pitchFamily="18" charset="0"/>
                <a:ea typeface="Georgia"/>
                <a:cs typeface="Georgia"/>
              </a:rPr>
              <a:t>Guggenheim Solar ETF </a:t>
            </a:r>
            <a:r>
              <a:rPr lang="en-US" sz="1400" b="1" cap="all" dirty="0">
                <a:latin typeface="Georgia" panose="02040502050405020303" pitchFamily="18" charset="0"/>
                <a:ea typeface="Georgia"/>
                <a:cs typeface="Georgia"/>
              </a:rPr>
              <a:t>| </a:t>
            </a:r>
            <a:r>
              <a:rPr lang="en-US" sz="1400" b="1" cap="all" dirty="0" smtClean="0">
                <a:latin typeface="Georgia" panose="02040502050405020303" pitchFamily="18" charset="0"/>
                <a:ea typeface="Georgia"/>
                <a:cs typeface="Georgia"/>
              </a:rPr>
              <a:t>TAN</a:t>
            </a:r>
            <a:endParaRPr lang="en-US" sz="1400" b="1" cap="all" dirty="0">
              <a:latin typeface="Georgia" panose="02040502050405020303" pitchFamily="18" charset="0"/>
              <a:ea typeface="Georgia"/>
              <a:cs typeface="Georgia"/>
            </a:endParaRPr>
          </a:p>
        </p:txBody>
      </p:sp>
      <p:sp>
        <p:nvSpPr>
          <p:cNvPr id="16" name="Content Placeholder 8"/>
          <p:cNvSpPr txBox="1">
            <a:spLocks/>
          </p:cNvSpPr>
          <p:nvPr/>
        </p:nvSpPr>
        <p:spPr>
          <a:xfrm>
            <a:off x="679968" y="1924014"/>
            <a:ext cx="7924800" cy="428138"/>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400" b="1" u="sng" dirty="0" smtClean="0">
                <a:latin typeface="Georgia"/>
              </a:rPr>
              <a:t>Buy Criteria</a:t>
            </a:r>
          </a:p>
        </p:txBody>
      </p:sp>
      <p:graphicFrame>
        <p:nvGraphicFramePr>
          <p:cNvPr id="17" name="Table 16"/>
          <p:cNvGraphicFramePr>
            <a:graphicFrameLocks noGrp="1"/>
          </p:cNvGraphicFramePr>
          <p:nvPr>
            <p:extLst/>
          </p:nvPr>
        </p:nvGraphicFramePr>
        <p:xfrm>
          <a:off x="762000" y="2362200"/>
          <a:ext cx="7772400" cy="716280"/>
        </p:xfrm>
        <a:graphic>
          <a:graphicData uri="http://schemas.openxmlformats.org/drawingml/2006/table">
            <a:tbl>
              <a:tblPr firstRow="1" bandRow="1">
                <a:tableStyleId>{5C22544A-7EE6-4342-B048-85BDC9FD1C3A}</a:tableStyleId>
              </a:tblPr>
              <a:tblGrid>
                <a:gridCol w="1380884"/>
                <a:gridCol w="1597879"/>
                <a:gridCol w="1597879"/>
                <a:gridCol w="1597879"/>
                <a:gridCol w="1597879"/>
              </a:tblGrid>
              <a:tr h="370840">
                <a:tc>
                  <a:txBody>
                    <a:bodyPr/>
                    <a:lstStyle/>
                    <a:p>
                      <a:endParaRPr lang="en-US" dirty="0">
                        <a:latin typeface="Georgia"/>
                      </a:endParaRPr>
                    </a:p>
                  </a:txBody>
                  <a:tcPr anchor="ctr">
                    <a:solidFill>
                      <a:schemeClr val="tx1"/>
                    </a:solidFill>
                  </a:tcPr>
                </a:tc>
                <a:tc>
                  <a:txBody>
                    <a:bodyPr/>
                    <a:lstStyle/>
                    <a:p>
                      <a:pPr marL="0" indent="0" algn="ctr">
                        <a:buSzPct val="75000"/>
                        <a:buNone/>
                      </a:pPr>
                      <a:r>
                        <a:rPr lang="en-US" altLang="en-US" sz="1000" b="1" kern="1200" dirty="0" smtClean="0">
                          <a:solidFill>
                            <a:schemeClr val="lt1"/>
                          </a:solidFill>
                          <a:latin typeface="Georgia"/>
                          <a:ea typeface="+mn-ea"/>
                          <a:cs typeface="+mn-cs"/>
                        </a:rPr>
                        <a:t>Price/Sales &lt; Industry average</a:t>
                      </a:r>
                      <a:endParaRPr lang="en-US" altLang="en-US" sz="1000" b="1" kern="1200" dirty="0">
                        <a:solidFill>
                          <a:schemeClr val="lt1"/>
                        </a:solidFill>
                        <a:latin typeface="Georgia"/>
                        <a:ea typeface="+mn-ea"/>
                        <a:cs typeface="+mn-cs"/>
                      </a:endParaRPr>
                    </a:p>
                  </a:txBody>
                  <a:tcPr anchor="ctr">
                    <a:solidFill>
                      <a:schemeClr val="tx1"/>
                    </a:solidFill>
                  </a:tcPr>
                </a:tc>
                <a:tc>
                  <a:txBody>
                    <a:bodyPr/>
                    <a:lstStyle/>
                    <a:p>
                      <a:pPr marL="0" indent="0" algn="ctr">
                        <a:buSzPct val="75000"/>
                        <a:buNone/>
                      </a:pPr>
                      <a:r>
                        <a:rPr lang="en-US" altLang="en-US" sz="1000" b="1" kern="1200" dirty="0" smtClean="0">
                          <a:solidFill>
                            <a:schemeClr val="lt1"/>
                          </a:solidFill>
                          <a:latin typeface="Georgia"/>
                          <a:ea typeface="+mn-ea"/>
                          <a:cs typeface="+mn-cs"/>
                        </a:rPr>
                        <a:t>Price/Book Value &lt; industry average</a:t>
                      </a:r>
                      <a:endParaRPr lang="en-US" altLang="en-US" sz="1000" b="1" kern="1200" dirty="0">
                        <a:solidFill>
                          <a:schemeClr val="lt1"/>
                        </a:solidFill>
                        <a:latin typeface="Georgia"/>
                        <a:ea typeface="+mn-ea"/>
                        <a:cs typeface="+mn-cs"/>
                      </a:endParaRPr>
                    </a:p>
                  </a:txBody>
                  <a:tcPr anchor="ctr">
                    <a:solidFill>
                      <a:schemeClr val="tx1"/>
                    </a:solidFill>
                  </a:tcPr>
                </a:tc>
                <a:tc>
                  <a:txBody>
                    <a:bodyPr/>
                    <a:lstStyle/>
                    <a:p>
                      <a:pPr algn="ctr"/>
                      <a:r>
                        <a:rPr lang="en-US" altLang="en-US" sz="1000" dirty="0" smtClean="0">
                          <a:latin typeface="Georgia"/>
                        </a:rPr>
                        <a:t>Total cash dividends paid annually </a:t>
                      </a:r>
                      <a:endParaRPr lang="en-US" sz="1000" dirty="0">
                        <a:latin typeface="Georgia"/>
                      </a:endParaRPr>
                    </a:p>
                  </a:txBody>
                  <a:tcPr anchor="ctr">
                    <a:solidFill>
                      <a:schemeClr val="tx1"/>
                    </a:solidFill>
                  </a:tcPr>
                </a:tc>
                <a:tc>
                  <a:txBody>
                    <a:bodyPr/>
                    <a:lstStyle/>
                    <a:p>
                      <a:pPr marL="0" indent="0" algn="ctr">
                        <a:buSzPct val="75000"/>
                        <a:buNone/>
                      </a:pPr>
                      <a:r>
                        <a:rPr lang="en-US" altLang="en-US" sz="1000" b="1" kern="1200" dirty="0" smtClean="0">
                          <a:solidFill>
                            <a:schemeClr val="lt1"/>
                          </a:solidFill>
                          <a:latin typeface="Georgia"/>
                          <a:ea typeface="+mn-ea"/>
                          <a:cs typeface="+mn-cs"/>
                        </a:rPr>
                        <a:t>Positive Free Cash Flow</a:t>
                      </a:r>
                      <a:endParaRPr lang="en-US" sz="1000" dirty="0">
                        <a:latin typeface="Georgia"/>
                      </a:endParaRPr>
                    </a:p>
                  </a:txBody>
                  <a:tcPr anchor="ctr">
                    <a:solidFill>
                      <a:schemeClr val="tx1"/>
                    </a:solidFill>
                  </a:tcPr>
                </a:tc>
              </a:tr>
              <a:tr h="320040">
                <a:tc>
                  <a:txBody>
                    <a:bodyPr/>
                    <a:lstStyle/>
                    <a:p>
                      <a:r>
                        <a:rPr lang="en-US" sz="1000" dirty="0" smtClean="0">
                          <a:latin typeface="Georgia"/>
                        </a:rPr>
                        <a:t>BAX</a:t>
                      </a:r>
                      <a:endParaRPr lang="en-US" sz="1000" b="1" dirty="0">
                        <a:latin typeface="Georgia"/>
                      </a:endParaRPr>
                    </a:p>
                  </a:txBody>
                  <a:tcPr anchor="ctr">
                    <a:solidFill>
                      <a:srgbClr val="BC9A2E">
                        <a:alpha val="30000"/>
                      </a:srgbClr>
                    </a:solidFill>
                  </a:tcPr>
                </a:tc>
                <a:tc>
                  <a:txBody>
                    <a:bodyPr/>
                    <a:lstStyle/>
                    <a:p>
                      <a:pPr marL="0" indent="0" algn="ctr">
                        <a:buSzPct val="75000"/>
                        <a:buNone/>
                      </a:pPr>
                      <a:r>
                        <a:rPr lang="en-US" altLang="en-US" sz="1000" b="0" kern="1200" dirty="0" smtClean="0">
                          <a:solidFill>
                            <a:schemeClr val="tx1"/>
                          </a:solidFill>
                          <a:latin typeface="Georgia"/>
                          <a:ea typeface="+mn-ea"/>
                          <a:cs typeface="+mn-cs"/>
                        </a:rPr>
                        <a:t>4.43% &lt; 2.58%</a:t>
                      </a:r>
                      <a:endParaRPr lang="en-US" altLang="en-US" sz="1000" b="0" kern="1200" dirty="0">
                        <a:solidFill>
                          <a:schemeClr val="tx1"/>
                        </a:solidFill>
                        <a:latin typeface="Georgia"/>
                        <a:ea typeface="+mn-ea"/>
                        <a:cs typeface="+mn-cs"/>
                      </a:endParaRPr>
                    </a:p>
                  </a:txBody>
                  <a:tcPr anchor="ctr">
                    <a:solidFill>
                      <a:srgbClr val="BC9A2E">
                        <a:alpha val="30000"/>
                      </a:srgbClr>
                    </a:solidFill>
                  </a:tcPr>
                </a:tc>
                <a:tc>
                  <a:txBody>
                    <a:bodyPr/>
                    <a:lstStyle/>
                    <a:p>
                      <a:pPr marL="0" indent="0" algn="ctr">
                        <a:buSzPct val="75000"/>
                        <a:buNone/>
                      </a:pPr>
                      <a:r>
                        <a:rPr lang="en-US" altLang="en-US" sz="1000" b="0" kern="1200" dirty="0" smtClean="0">
                          <a:solidFill>
                            <a:schemeClr val="tx1"/>
                          </a:solidFill>
                          <a:latin typeface="Georgia"/>
                          <a:ea typeface="+mn-ea"/>
                          <a:cs typeface="+mn-cs"/>
                        </a:rPr>
                        <a:t>4.16%</a:t>
                      </a:r>
                      <a:r>
                        <a:rPr lang="en-US" altLang="en-US" sz="1000" b="0" kern="1200" baseline="0" dirty="0" smtClean="0">
                          <a:solidFill>
                            <a:schemeClr val="tx1"/>
                          </a:solidFill>
                          <a:latin typeface="Georgia"/>
                          <a:ea typeface="+mn-ea"/>
                          <a:cs typeface="+mn-cs"/>
                        </a:rPr>
                        <a:t> &gt; 4.68%</a:t>
                      </a:r>
                      <a:endParaRPr lang="en-US" altLang="en-US" sz="1000" b="0" kern="1200" dirty="0">
                        <a:solidFill>
                          <a:schemeClr val="tx1"/>
                        </a:solidFill>
                        <a:latin typeface="Georgia"/>
                        <a:ea typeface="+mn-ea"/>
                        <a:cs typeface="+mn-cs"/>
                      </a:endParaRPr>
                    </a:p>
                  </a:txBody>
                  <a:tcPr anchor="ctr">
                    <a:solidFill>
                      <a:srgbClr val="BC9A2E">
                        <a:alpha val="30000"/>
                      </a:srgbClr>
                    </a:solidFill>
                  </a:tcPr>
                </a:tc>
                <a:tc>
                  <a:txBody>
                    <a:bodyPr/>
                    <a:lstStyle/>
                    <a:p>
                      <a:pPr algn="ctr"/>
                      <a:r>
                        <a:rPr lang="en-US" altLang="en-US" sz="1000" b="0" dirty="0" smtClean="0">
                          <a:solidFill>
                            <a:schemeClr val="tx1"/>
                          </a:solidFill>
                          <a:latin typeface="Georgia"/>
                        </a:rPr>
                        <a:t>1.57% &lt; 2.78%</a:t>
                      </a:r>
                      <a:endParaRPr lang="en-US" sz="1000" b="0" dirty="0">
                        <a:solidFill>
                          <a:schemeClr val="tx1"/>
                        </a:solidFill>
                        <a:latin typeface="Georgia"/>
                      </a:endParaRPr>
                    </a:p>
                  </a:txBody>
                  <a:tcPr anchor="ctr">
                    <a:solidFill>
                      <a:srgbClr val="BC9A2E">
                        <a:alpha val="30000"/>
                      </a:srgbClr>
                    </a:solidFill>
                  </a:tcPr>
                </a:tc>
                <a:tc>
                  <a:txBody>
                    <a:bodyPr/>
                    <a:lstStyle/>
                    <a:p>
                      <a:pPr marL="0" indent="0" algn="ctr">
                        <a:buSzPct val="75000"/>
                        <a:buNone/>
                      </a:pPr>
                      <a:r>
                        <a:rPr lang="en-US" sz="1000" b="0" kern="1200" dirty="0" smtClean="0">
                          <a:solidFill>
                            <a:schemeClr val="tx1"/>
                          </a:solidFill>
                          <a:latin typeface="Georgia"/>
                          <a:ea typeface="+mn-ea"/>
                          <a:cs typeface="+mn-cs"/>
                        </a:rPr>
                        <a:t>$665</a:t>
                      </a:r>
                      <a:r>
                        <a:rPr lang="en-US" sz="1000" b="0" kern="1200" baseline="0" dirty="0" smtClean="0">
                          <a:solidFill>
                            <a:schemeClr val="tx1"/>
                          </a:solidFill>
                          <a:latin typeface="Georgia"/>
                          <a:ea typeface="+mn-ea"/>
                          <a:cs typeface="+mn-cs"/>
                        </a:rPr>
                        <a:t> Million</a:t>
                      </a:r>
                      <a:endParaRPr lang="en-US" sz="1000" b="0" dirty="0">
                        <a:solidFill>
                          <a:schemeClr val="tx1"/>
                        </a:solidFill>
                        <a:latin typeface="Georgia"/>
                      </a:endParaRPr>
                    </a:p>
                  </a:txBody>
                  <a:tcPr anchor="ctr">
                    <a:solidFill>
                      <a:srgbClr val="BC9A2E">
                        <a:alpha val="30000"/>
                      </a:srgbClr>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961553158"/>
              </p:ext>
            </p:extLst>
          </p:nvPr>
        </p:nvGraphicFramePr>
        <p:xfrm>
          <a:off x="152403" y="2352152"/>
          <a:ext cx="8363670" cy="1645920"/>
        </p:xfrm>
        <a:graphic>
          <a:graphicData uri="http://schemas.openxmlformats.org/drawingml/2006/table">
            <a:tbl>
              <a:tblPr firstRow="1" bandRow="1">
                <a:tableStyleId>{5C22544A-7EE6-4342-B048-85BDC9FD1C3A}</a:tableStyleId>
              </a:tblPr>
              <a:tblGrid>
                <a:gridCol w="914397"/>
                <a:gridCol w="1068201"/>
                <a:gridCol w="1063512"/>
                <a:gridCol w="1063512"/>
                <a:gridCol w="1063512"/>
                <a:gridCol w="1063512"/>
                <a:gridCol w="1063512"/>
                <a:gridCol w="1063512"/>
              </a:tblGrid>
              <a:tr h="370840">
                <a:tc>
                  <a:txBody>
                    <a:bodyPr/>
                    <a:lstStyle/>
                    <a:p>
                      <a:r>
                        <a:rPr lang="en-US" sz="1200" dirty="0" smtClean="0">
                          <a:latin typeface="Georgia" panose="02040502050405020303" pitchFamily="18" charset="0"/>
                        </a:rPr>
                        <a:t>Ticker</a:t>
                      </a:r>
                      <a:endParaRPr lang="en-US" sz="1200" dirty="0">
                        <a:latin typeface="Georgia" panose="02040502050405020303" pitchFamily="18" charset="0"/>
                      </a:endParaRPr>
                    </a:p>
                  </a:txBody>
                  <a:tcPr anchor="ctr">
                    <a:solidFill>
                      <a:schemeClr val="tx1"/>
                    </a:solidFill>
                  </a:tcPr>
                </a:tc>
                <a:tc>
                  <a:txBody>
                    <a:bodyPr/>
                    <a:lstStyle/>
                    <a:p>
                      <a:pPr algn="ctr"/>
                      <a:r>
                        <a:rPr lang="en-US" altLang="en-US" sz="1200" dirty="0" smtClean="0">
                          <a:latin typeface="Georgia" panose="02040502050405020303" pitchFamily="18" charset="0"/>
                        </a:rPr>
                        <a:t>Dividend Yield ≥ SPDR S&amp;P Dividend ETF </a:t>
                      </a:r>
                      <a:endParaRPr lang="en-US" sz="1200" dirty="0">
                        <a:latin typeface="Georgia" panose="02040502050405020303" pitchFamily="18" charset="0"/>
                      </a:endParaRPr>
                    </a:p>
                  </a:txBody>
                  <a:tcPr anchor="ctr">
                    <a:solidFill>
                      <a:schemeClr val="tx1"/>
                    </a:solidFill>
                  </a:tcPr>
                </a:tc>
                <a:tc>
                  <a:txBody>
                    <a:bodyPr/>
                    <a:lstStyle/>
                    <a:p>
                      <a:pPr algn="ctr"/>
                      <a:r>
                        <a:rPr lang="en-US" altLang="en-US" sz="1200" dirty="0" smtClean="0">
                          <a:latin typeface="Georgia" panose="02040502050405020303" pitchFamily="18" charset="0"/>
                        </a:rPr>
                        <a:t>Quick Ratio ≥ Industry Average </a:t>
                      </a:r>
                      <a:endParaRPr lang="en-US" sz="1200" dirty="0">
                        <a:latin typeface="Georgia" panose="02040502050405020303" pitchFamily="18" charset="0"/>
                      </a:endParaRPr>
                    </a:p>
                  </a:txBody>
                  <a:tcPr anchor="ctr">
                    <a:solidFill>
                      <a:schemeClr val="tx1"/>
                    </a:solidFill>
                  </a:tcPr>
                </a:tc>
                <a:tc>
                  <a:txBody>
                    <a:bodyPr/>
                    <a:lstStyle/>
                    <a:p>
                      <a:pPr algn="ctr"/>
                      <a:r>
                        <a:rPr lang="en-US" altLang="en-US" sz="1200" dirty="0" smtClean="0">
                          <a:latin typeface="Georgia" panose="02040502050405020303" pitchFamily="18" charset="0"/>
                        </a:rPr>
                        <a:t>Total cash dividends paid annually </a:t>
                      </a:r>
                      <a:endParaRPr lang="en-US" sz="1200" dirty="0">
                        <a:latin typeface="Georgia" panose="02040502050405020303" pitchFamily="18" charset="0"/>
                      </a:endParaRP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Georgia" panose="02040502050405020303" pitchFamily="18" charset="0"/>
                        </a:rPr>
                        <a:t>Total cash from investing activities</a:t>
                      </a:r>
                    </a:p>
                    <a:p>
                      <a:pPr algn="ctr"/>
                      <a:endParaRPr lang="en-US" sz="1200" dirty="0">
                        <a:latin typeface="Georgia" panose="02040502050405020303" pitchFamily="18" charset="0"/>
                      </a:endParaRP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Georgia" panose="02040502050405020303" pitchFamily="18" charset="0"/>
                        </a:rPr>
                        <a:t>Total cash from operating activities</a:t>
                      </a:r>
                    </a:p>
                    <a:p>
                      <a:pPr algn="ctr"/>
                      <a:endParaRPr lang="en-US" sz="1200" dirty="0">
                        <a:latin typeface="Georgia" panose="02040502050405020303" pitchFamily="18" charset="0"/>
                      </a:endParaRP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Georgia" panose="02040502050405020303" pitchFamily="18" charset="0"/>
                        </a:rPr>
                        <a:t>Is there a constant dividend?</a:t>
                      </a:r>
                    </a:p>
                    <a:p>
                      <a:pPr algn="ctr"/>
                      <a:endParaRPr lang="en-US" sz="1200" dirty="0">
                        <a:latin typeface="Georgia" panose="02040502050405020303" pitchFamily="18" charset="0"/>
                      </a:endParaRPr>
                    </a:p>
                  </a:txBody>
                  <a:tcPr anchor="ctr">
                    <a:solidFill>
                      <a:schemeClr val="tx1"/>
                    </a:solidFill>
                  </a:tcPr>
                </a:tc>
                <a:tc>
                  <a:txBody>
                    <a:bodyPr/>
                    <a:lstStyle/>
                    <a:p>
                      <a:pPr algn="ctr"/>
                      <a:r>
                        <a:rPr lang="en-US" altLang="en-US" sz="1200" dirty="0" smtClean="0">
                          <a:latin typeface="Georgia" panose="02040502050405020303" pitchFamily="18" charset="0"/>
                        </a:rPr>
                        <a:t>Is there historical and potential dividend growth? </a:t>
                      </a:r>
                      <a:endParaRPr lang="en-US" sz="1200" dirty="0">
                        <a:latin typeface="Georgia" panose="02040502050405020303" pitchFamily="18" charset="0"/>
                      </a:endParaRPr>
                    </a:p>
                  </a:txBody>
                  <a:tcPr anchor="ctr">
                    <a:solidFill>
                      <a:schemeClr val="tx1"/>
                    </a:solidFill>
                  </a:tcPr>
                </a:tc>
              </a:tr>
              <a:tr h="320040">
                <a:tc>
                  <a:txBody>
                    <a:bodyPr/>
                    <a:lstStyle/>
                    <a:p>
                      <a:r>
                        <a:rPr lang="en-US" sz="1200" dirty="0" smtClean="0">
                          <a:latin typeface="Georgia" panose="02040502050405020303" pitchFamily="18" charset="0"/>
                        </a:rPr>
                        <a:t>TAN</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3.5% vs. 2.18%</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0.9 vs. 0.08</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Yes </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Yes</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Yes</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Yes</a:t>
                      </a:r>
                      <a:endParaRPr lang="en-US" sz="1200" b="1" dirty="0">
                        <a:latin typeface="Georgia" panose="02040502050405020303" pitchFamily="18" charset="0"/>
                      </a:endParaRPr>
                    </a:p>
                  </a:txBody>
                  <a:tcPr anchor="ctr">
                    <a:solidFill>
                      <a:srgbClr val="BC9A2E">
                        <a:alpha val="30000"/>
                      </a:srgbClr>
                    </a:solidFill>
                  </a:tcPr>
                </a:tc>
                <a:tc>
                  <a:txBody>
                    <a:bodyPr/>
                    <a:lstStyle/>
                    <a:p>
                      <a:pPr algn="ctr"/>
                      <a:r>
                        <a:rPr lang="en-US" sz="1200" dirty="0" smtClean="0">
                          <a:latin typeface="Georgia" panose="02040502050405020303" pitchFamily="18" charset="0"/>
                        </a:rPr>
                        <a:t>Yes </a:t>
                      </a:r>
                      <a:endParaRPr lang="en-US" sz="1200" b="1" dirty="0">
                        <a:latin typeface="Georgia" panose="02040502050405020303" pitchFamily="18" charset="0"/>
                      </a:endParaRPr>
                    </a:p>
                  </a:txBody>
                  <a:tcPr anchor="ctr">
                    <a:solidFill>
                      <a:srgbClr val="BC9A2E">
                        <a:alpha val="30000"/>
                      </a:srgbClr>
                    </a:solidFill>
                  </a:tcPr>
                </a:tc>
              </a:tr>
            </a:tbl>
          </a:graphicData>
        </a:graphic>
      </p:graphicFrame>
    </p:spTree>
    <p:extLst>
      <p:ext uri="{BB962C8B-B14F-4D97-AF65-F5344CB8AC3E}">
        <p14:creationId xmlns:p14="http://schemas.microsoft.com/office/powerpoint/2010/main" val="28657160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78187"/>
            <a:ext cx="5410200" cy="746213"/>
          </a:xfrm>
        </p:spPr>
        <p:txBody>
          <a:bodyPr>
            <a:normAutofit/>
          </a:bodyPr>
          <a:lstStyle/>
          <a:p>
            <a:pPr>
              <a:buNone/>
            </a:pPr>
            <a:r>
              <a:rPr lang="en-US" sz="1200" b="1" u="sng" dirty="0">
                <a:latin typeface="Georgia" panose="02040502050405020303" pitchFamily="18" charset="0"/>
              </a:rPr>
              <a:t>Position Change</a:t>
            </a:r>
          </a:p>
          <a:p>
            <a:pPr>
              <a:buNone/>
            </a:pPr>
            <a:r>
              <a:rPr lang="en-US" sz="1200" dirty="0" smtClean="0">
                <a:latin typeface="Georgia" panose="02040502050405020303" pitchFamily="18" charset="0"/>
              </a:rPr>
              <a:t>Sell complete position of 361.056 shares at a market value of 14,489.53.</a:t>
            </a:r>
          </a:p>
          <a:p>
            <a:pPr>
              <a:buNone/>
            </a:pPr>
            <a:endParaRPr lang="en-US" sz="1200" dirty="0">
              <a:solidFill>
                <a:srgbClr val="FF0000"/>
              </a:solidFill>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47</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Position Changes | Sells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December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a:latin typeface="Georgia" panose="02040502050405020303" pitchFamily="18" charset="0"/>
                <a:ea typeface="Georgia"/>
                <a:cs typeface="Georgia"/>
              </a:rPr>
              <a:t>Technology Select Sector SPDR Fund </a:t>
            </a:r>
            <a:r>
              <a:rPr lang="en-US" sz="1400" b="1" cap="all" dirty="0" smtClean="0">
                <a:latin typeface="Georgia" panose="02040502050405020303" pitchFamily="18" charset="0"/>
                <a:ea typeface="Georgia"/>
                <a:cs typeface="Georgia"/>
              </a:rPr>
              <a:t>| XLK</a:t>
            </a:r>
            <a:endParaRPr lang="en-US" sz="1400" b="1" cap="all" dirty="0">
              <a:latin typeface="Georgia" panose="02040502050405020303" pitchFamily="18" charset="0"/>
              <a:ea typeface="Georgia"/>
              <a:cs typeface="Georgia"/>
            </a:endParaRPr>
          </a:p>
        </p:txBody>
      </p:sp>
      <p:sp>
        <p:nvSpPr>
          <p:cNvPr id="16" name="Content Placeholder 8"/>
          <p:cNvSpPr txBox="1">
            <a:spLocks/>
          </p:cNvSpPr>
          <p:nvPr/>
        </p:nvSpPr>
        <p:spPr>
          <a:xfrm>
            <a:off x="677432" y="1925096"/>
            <a:ext cx="7924800" cy="1961103"/>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200" b="1" u="sng" dirty="0" smtClean="0">
                <a:latin typeface="Georgia" panose="02040502050405020303" pitchFamily="18" charset="0"/>
              </a:rPr>
              <a:t>Rationale</a:t>
            </a:r>
          </a:p>
          <a:p>
            <a:pPr>
              <a:buClr>
                <a:schemeClr val="tx1"/>
              </a:buClr>
            </a:pPr>
            <a:r>
              <a:rPr lang="en-US" sz="1200" dirty="0" smtClean="0">
                <a:latin typeface="Georgia" panose="02040502050405020303" pitchFamily="18" charset="0"/>
              </a:rPr>
              <a:t>Sold upon purchase of 400 shares of </a:t>
            </a:r>
            <a:r>
              <a:rPr lang="en-US" sz="1200" dirty="0" err="1" smtClean="0">
                <a:latin typeface="Georgia" panose="02040502050405020303" pitchFamily="18" charset="0"/>
              </a:rPr>
              <a:t>Methode</a:t>
            </a:r>
            <a:r>
              <a:rPr lang="en-US" sz="1200" dirty="0" smtClean="0">
                <a:latin typeface="Georgia" panose="02040502050405020303" pitchFamily="18" charset="0"/>
              </a:rPr>
              <a:t> Electronics (MEI) at an acquisition value of $15,691.60.</a:t>
            </a:r>
          </a:p>
          <a:p>
            <a:pPr>
              <a:buClr>
                <a:schemeClr val="tx1"/>
              </a:buClr>
            </a:pPr>
            <a:r>
              <a:rPr lang="en-US" sz="1200" dirty="0" smtClean="0">
                <a:latin typeface="Georgia" panose="02040502050405020303" pitchFamily="18" charset="0"/>
              </a:rPr>
              <a:t>Kept Information Technology sector exposure around target weight of 19.50%.</a:t>
            </a:r>
          </a:p>
          <a:p>
            <a:pPr>
              <a:buClr>
                <a:schemeClr val="tx1"/>
              </a:buClr>
            </a:pPr>
            <a:r>
              <a:rPr lang="en-US" sz="1200" dirty="0" smtClean="0">
                <a:latin typeface="Georgia" panose="02040502050405020303" pitchFamily="18" charset="0"/>
              </a:rPr>
              <a:t>Mangers reasoned that MEI was expected to outperform the technology sector ETF.</a:t>
            </a:r>
          </a:p>
          <a:p>
            <a:pPr>
              <a:buNone/>
            </a:pPr>
            <a:endParaRPr lang="en-US" sz="1200" dirty="0">
              <a:solidFill>
                <a:srgbClr val="FF0000"/>
              </a:solidFill>
              <a:latin typeface="Georgia" panose="02040502050405020303" pitchFamily="18" charset="0"/>
            </a:endParaRPr>
          </a:p>
        </p:txBody>
      </p:sp>
      <p:sp>
        <p:nvSpPr>
          <p:cNvPr id="2" name="TextBox 1"/>
          <p:cNvSpPr txBox="1"/>
          <p:nvPr/>
        </p:nvSpPr>
        <p:spPr>
          <a:xfrm>
            <a:off x="677432" y="4816388"/>
            <a:ext cx="5418568" cy="461665"/>
          </a:xfrm>
          <a:prstGeom prst="rect">
            <a:avLst/>
          </a:prstGeom>
          <a:noFill/>
        </p:spPr>
        <p:txBody>
          <a:bodyPr wrap="square" rtlCol="0">
            <a:spAutoFit/>
          </a:bodyPr>
          <a:lstStyle/>
          <a:p>
            <a:r>
              <a:rPr lang="en-US" sz="1200" dirty="0" smtClean="0">
                <a:latin typeface="Georgia" panose="02040502050405020303" pitchFamily="18" charset="0"/>
                <a:ea typeface="Georgia"/>
                <a:cs typeface="Georgia"/>
              </a:rPr>
              <a:t>XLK was sold on the premise that </a:t>
            </a:r>
            <a:r>
              <a:rPr lang="en-US" sz="1200" dirty="0" err="1" smtClean="0">
                <a:latin typeface="Georgia" panose="02040502050405020303" pitchFamily="18" charset="0"/>
                <a:ea typeface="Georgia"/>
                <a:cs typeface="Georgia"/>
              </a:rPr>
              <a:t>Methode</a:t>
            </a:r>
            <a:r>
              <a:rPr lang="en-US" sz="1200" dirty="0" smtClean="0">
                <a:latin typeface="Georgia" panose="02040502050405020303" pitchFamily="18" charset="0"/>
                <a:ea typeface="Georgia"/>
                <a:cs typeface="Georgia"/>
              </a:rPr>
              <a:t> Electronics was to outperform the SPDR Technology Sector ETF.</a:t>
            </a:r>
            <a:endParaRPr lang="en-US" sz="1200" dirty="0">
              <a:latin typeface="Georgia" panose="02040502050405020303" pitchFamily="18" charset="0"/>
              <a:ea typeface="Georgia"/>
              <a:cs typeface="Georgia"/>
            </a:endParaRPr>
          </a:p>
        </p:txBody>
      </p:sp>
    </p:spTree>
    <p:extLst>
      <p:ext uri="{BB962C8B-B14F-4D97-AF65-F5344CB8AC3E}">
        <p14:creationId xmlns:p14="http://schemas.microsoft.com/office/powerpoint/2010/main" val="264758565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78187"/>
            <a:ext cx="4876800" cy="746213"/>
          </a:xfrm>
        </p:spPr>
        <p:txBody>
          <a:bodyPr>
            <a:normAutofit/>
          </a:bodyPr>
          <a:lstStyle/>
          <a:p>
            <a:pPr>
              <a:buNone/>
            </a:pPr>
            <a:r>
              <a:rPr lang="en-US" sz="1200" b="1" u="sng" dirty="0">
                <a:latin typeface="Georgia" panose="02040502050405020303" pitchFamily="18" charset="0"/>
              </a:rPr>
              <a:t>Position Change</a:t>
            </a:r>
          </a:p>
          <a:p>
            <a:pPr>
              <a:buNone/>
            </a:pPr>
            <a:r>
              <a:rPr lang="en-US" sz="1200" dirty="0" smtClean="0">
                <a:latin typeface="Georgia" panose="02040502050405020303" pitchFamily="18" charset="0"/>
              </a:rPr>
              <a:t>Sell partial position of 280.0 shares at a market value of 16,010.40.</a:t>
            </a:r>
          </a:p>
          <a:p>
            <a:pPr>
              <a:buNone/>
            </a:pPr>
            <a:endParaRPr lang="en-US" sz="1600" dirty="0">
              <a:solidFill>
                <a:srgbClr val="FF0000"/>
              </a:solidFill>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48</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Position Changes | Sells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December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panose="02040502050405020303" pitchFamily="18" charset="0"/>
                <a:ea typeface="Georgia"/>
                <a:cs typeface="Georgia"/>
              </a:rPr>
              <a:t>Industrial Select Sector SPDR ETF | XLI</a:t>
            </a:r>
            <a:endParaRPr lang="en-US" sz="1400" b="1" cap="all" dirty="0">
              <a:latin typeface="Georgia" panose="02040502050405020303" pitchFamily="18" charset="0"/>
              <a:ea typeface="Georgia"/>
              <a:cs typeface="Georgia"/>
            </a:endParaRPr>
          </a:p>
        </p:txBody>
      </p:sp>
      <p:sp>
        <p:nvSpPr>
          <p:cNvPr id="16" name="Content Placeholder 8"/>
          <p:cNvSpPr txBox="1">
            <a:spLocks/>
          </p:cNvSpPr>
          <p:nvPr/>
        </p:nvSpPr>
        <p:spPr>
          <a:xfrm>
            <a:off x="677432" y="1925096"/>
            <a:ext cx="7924800" cy="1961103"/>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200" b="1" u="sng" dirty="0" smtClean="0">
                <a:latin typeface="Georgia" panose="02040502050405020303" pitchFamily="18" charset="0"/>
              </a:rPr>
              <a:t>Rationale</a:t>
            </a:r>
          </a:p>
          <a:p>
            <a:pPr>
              <a:buClr>
                <a:schemeClr val="tx1"/>
              </a:buClr>
            </a:pPr>
            <a:r>
              <a:rPr lang="en-US" sz="1200" dirty="0" smtClean="0">
                <a:latin typeface="Georgia" panose="02040502050405020303" pitchFamily="18" charset="0"/>
              </a:rPr>
              <a:t>Sold to return portfolio exposure of Industrial sector to target weight of 15.00%.</a:t>
            </a:r>
          </a:p>
          <a:p>
            <a:pPr>
              <a:buClr>
                <a:schemeClr val="tx1"/>
              </a:buClr>
            </a:pPr>
            <a:r>
              <a:rPr lang="en-US" sz="1200" dirty="0" smtClean="0">
                <a:latin typeface="Georgia" panose="02040502050405020303" pitchFamily="18" charset="0"/>
              </a:rPr>
              <a:t>The current portfolio exposure to the industrials sector is now overweight at 17.72%.</a:t>
            </a:r>
          </a:p>
          <a:p>
            <a:pPr>
              <a:buClr>
                <a:schemeClr val="tx1"/>
              </a:buClr>
            </a:pPr>
            <a:r>
              <a:rPr lang="en-US" sz="1200" dirty="0" smtClean="0">
                <a:latin typeface="Georgia" panose="02040502050405020303" pitchFamily="18" charset="0"/>
              </a:rPr>
              <a:t>Cash collected from transaction was used to fund future equity purchases.</a:t>
            </a:r>
            <a:endParaRPr lang="en-US" sz="1200" dirty="0">
              <a:latin typeface="Georgia" panose="02040502050405020303" pitchFamily="18" charset="0"/>
            </a:endParaRPr>
          </a:p>
        </p:txBody>
      </p:sp>
      <p:sp>
        <p:nvSpPr>
          <p:cNvPr id="2" name="TextBox 1"/>
          <p:cNvSpPr txBox="1"/>
          <p:nvPr/>
        </p:nvSpPr>
        <p:spPr>
          <a:xfrm>
            <a:off x="677432" y="4816388"/>
            <a:ext cx="5418568" cy="830997"/>
          </a:xfrm>
          <a:prstGeom prst="rect">
            <a:avLst/>
          </a:prstGeom>
          <a:noFill/>
        </p:spPr>
        <p:txBody>
          <a:bodyPr wrap="square" rtlCol="0">
            <a:spAutoFit/>
          </a:bodyPr>
          <a:lstStyle/>
          <a:p>
            <a:r>
              <a:rPr lang="en-US" sz="1200" dirty="0" smtClean="0">
                <a:latin typeface="Georgia" panose="02040502050405020303" pitchFamily="18" charset="0"/>
                <a:ea typeface="Georgia"/>
                <a:cs typeface="Georgia"/>
              </a:rPr>
              <a:t>The portfolio managers reasoned that an extremely overweight position in the industrials sector would not be in the best interest of the fund. Although the managers expected the Industrial sector to outperform, exposure of this magnitude was too great to maintain.</a:t>
            </a:r>
            <a:endParaRPr lang="en-US" sz="1200" dirty="0">
              <a:latin typeface="Georgia" panose="02040502050405020303" pitchFamily="18" charset="0"/>
              <a:ea typeface="Georgia"/>
              <a:cs typeface="Georgia"/>
            </a:endParaRPr>
          </a:p>
        </p:txBody>
      </p:sp>
    </p:spTree>
    <p:extLst>
      <p:ext uri="{BB962C8B-B14F-4D97-AF65-F5344CB8AC3E}">
        <p14:creationId xmlns:p14="http://schemas.microsoft.com/office/powerpoint/2010/main" val="10245808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78187"/>
            <a:ext cx="4876800" cy="746213"/>
          </a:xfrm>
        </p:spPr>
        <p:txBody>
          <a:bodyPr>
            <a:normAutofit/>
          </a:bodyPr>
          <a:lstStyle/>
          <a:p>
            <a:pPr>
              <a:buNone/>
            </a:pPr>
            <a:r>
              <a:rPr lang="en-US" sz="1200" b="1" u="sng" dirty="0">
                <a:latin typeface="Georgia" panose="02040502050405020303" pitchFamily="18" charset="0"/>
              </a:rPr>
              <a:t>Position Change</a:t>
            </a:r>
          </a:p>
          <a:p>
            <a:pPr>
              <a:buNone/>
            </a:pPr>
            <a:r>
              <a:rPr lang="en-US" sz="1200" dirty="0" smtClean="0">
                <a:latin typeface="Georgia" panose="02040502050405020303" pitchFamily="18" charset="0"/>
              </a:rPr>
              <a:t>Sell complete position of 301.88 shares at a market value of 17,425.16.</a:t>
            </a:r>
          </a:p>
          <a:p>
            <a:pPr>
              <a:buNone/>
            </a:pPr>
            <a:endParaRPr lang="en-US" sz="1200" dirty="0">
              <a:solidFill>
                <a:srgbClr val="FF0000"/>
              </a:solidFill>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49</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Position Changes | Sells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December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err="1" smtClean="0">
                <a:latin typeface="Georgia" panose="02040502050405020303" pitchFamily="18" charset="0"/>
                <a:ea typeface="Georgia"/>
                <a:cs typeface="Georgia"/>
              </a:rPr>
              <a:t>Kohls</a:t>
            </a:r>
            <a:r>
              <a:rPr lang="en-US" sz="1400" b="1" cap="all" dirty="0" smtClean="0">
                <a:latin typeface="Georgia" panose="02040502050405020303" pitchFamily="18" charset="0"/>
                <a:ea typeface="Georgia"/>
                <a:cs typeface="Georgia"/>
              </a:rPr>
              <a:t> </a:t>
            </a:r>
            <a:r>
              <a:rPr lang="en-US" sz="1400" b="1" cap="all" dirty="0" err="1" smtClean="0">
                <a:latin typeface="Georgia" panose="02040502050405020303" pitchFamily="18" charset="0"/>
                <a:ea typeface="Georgia"/>
                <a:cs typeface="Georgia"/>
              </a:rPr>
              <a:t>Coporation</a:t>
            </a:r>
            <a:r>
              <a:rPr lang="en-US" sz="1400" b="1" cap="all" dirty="0" smtClean="0">
                <a:latin typeface="Georgia" panose="02040502050405020303" pitchFamily="18" charset="0"/>
                <a:ea typeface="Georgia"/>
                <a:cs typeface="Georgia"/>
              </a:rPr>
              <a:t> | KSS</a:t>
            </a:r>
            <a:endParaRPr lang="en-US" sz="1400" b="1" cap="all" dirty="0">
              <a:latin typeface="Georgia" panose="02040502050405020303" pitchFamily="18" charset="0"/>
              <a:ea typeface="Georgia"/>
              <a:cs typeface="Georgia"/>
            </a:endParaRPr>
          </a:p>
        </p:txBody>
      </p:sp>
      <p:sp>
        <p:nvSpPr>
          <p:cNvPr id="16" name="Content Placeholder 8"/>
          <p:cNvSpPr txBox="1">
            <a:spLocks/>
          </p:cNvSpPr>
          <p:nvPr/>
        </p:nvSpPr>
        <p:spPr>
          <a:xfrm>
            <a:off x="677432" y="1925096"/>
            <a:ext cx="7924800" cy="1961103"/>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200" b="1" u="sng" dirty="0" smtClean="0">
                <a:latin typeface="Georgia" panose="02040502050405020303" pitchFamily="18" charset="0"/>
              </a:rPr>
              <a:t>Rationale</a:t>
            </a:r>
          </a:p>
          <a:p>
            <a:pPr>
              <a:buClr>
                <a:schemeClr val="tx1"/>
              </a:buClr>
            </a:pPr>
            <a:r>
              <a:rPr lang="en-US" sz="1200" dirty="0" smtClean="0">
                <a:latin typeface="Georgia" panose="02040502050405020303" pitchFamily="18" charset="0"/>
              </a:rPr>
              <a:t>Sold upon purchase of 450 shares of Southwest Airlines at an acquisition value of $17,358.75.</a:t>
            </a:r>
          </a:p>
          <a:p>
            <a:pPr>
              <a:buClr>
                <a:schemeClr val="tx1"/>
              </a:buClr>
            </a:pPr>
            <a:r>
              <a:rPr lang="en-US" sz="1200" dirty="0" smtClean="0">
                <a:latin typeface="Georgia" panose="02040502050405020303" pitchFamily="18" charset="0"/>
              </a:rPr>
              <a:t>Mangers reasoned that LUV returns were to exceed potential returns on KSS.</a:t>
            </a:r>
          </a:p>
          <a:p>
            <a:pPr>
              <a:buClr>
                <a:schemeClr val="tx1"/>
              </a:buClr>
            </a:pPr>
            <a:r>
              <a:rPr lang="en-US" sz="1200" dirty="0" smtClean="0">
                <a:latin typeface="Georgia" panose="02040502050405020303" pitchFamily="18" charset="0"/>
              </a:rPr>
              <a:t>Proceeds from the sale of KSS were used to purchase LUV.</a:t>
            </a:r>
          </a:p>
          <a:p>
            <a:pPr>
              <a:buClr>
                <a:schemeClr val="tx1"/>
              </a:buClr>
            </a:pPr>
            <a:r>
              <a:rPr lang="en-US" sz="1200" dirty="0" smtClean="0">
                <a:latin typeface="Georgia" panose="02040502050405020303" pitchFamily="18" charset="0"/>
              </a:rPr>
              <a:t>KSS achieved the portfolio expected return and no additional value was expected in the short term.</a:t>
            </a:r>
            <a:endParaRPr lang="en-US" sz="1200" dirty="0">
              <a:latin typeface="Georgia" panose="02040502050405020303" pitchFamily="18" charset="0"/>
            </a:endParaRPr>
          </a:p>
        </p:txBody>
      </p:sp>
      <p:sp>
        <p:nvSpPr>
          <p:cNvPr id="2" name="TextBox 1"/>
          <p:cNvSpPr txBox="1"/>
          <p:nvPr/>
        </p:nvSpPr>
        <p:spPr>
          <a:xfrm>
            <a:off x="704125" y="4816388"/>
            <a:ext cx="5418568" cy="830997"/>
          </a:xfrm>
          <a:prstGeom prst="rect">
            <a:avLst/>
          </a:prstGeom>
          <a:noFill/>
        </p:spPr>
        <p:txBody>
          <a:bodyPr wrap="square" rtlCol="0">
            <a:spAutoFit/>
          </a:bodyPr>
          <a:lstStyle/>
          <a:p>
            <a:r>
              <a:rPr lang="en-US" sz="1200" dirty="0" smtClean="0">
                <a:latin typeface="Georgia"/>
                <a:ea typeface="Georgia"/>
                <a:cs typeface="Georgia"/>
              </a:rPr>
              <a:t>The portfolio managers reasoned that Kohl's </a:t>
            </a:r>
            <a:r>
              <a:rPr lang="en-US" sz="1200" dirty="0">
                <a:latin typeface="Georgia"/>
                <a:ea typeface="Georgia"/>
                <a:cs typeface="Georgia"/>
              </a:rPr>
              <a:t>C</a:t>
            </a:r>
            <a:r>
              <a:rPr lang="en-US" sz="1200" dirty="0" smtClean="0">
                <a:latin typeface="Georgia"/>
                <a:ea typeface="Georgia"/>
                <a:cs typeface="Georgia"/>
              </a:rPr>
              <a:t>orporation had produced enough returns and that Southwest Airlines would produce superior returns. Kohl's competitiveness in the clothing retail market was also questionable at the time of sale.</a:t>
            </a:r>
            <a:endParaRPr lang="en-US" sz="1200" dirty="0">
              <a:latin typeface="Georgia"/>
              <a:ea typeface="Georgia"/>
              <a:cs typeface="Georgia"/>
            </a:endParaRPr>
          </a:p>
        </p:txBody>
      </p:sp>
    </p:spTree>
    <p:extLst>
      <p:ext uri="{BB962C8B-B14F-4D97-AF65-F5344CB8AC3E}">
        <p14:creationId xmlns:p14="http://schemas.microsoft.com/office/powerpoint/2010/main" val="38385063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85800" y="685800"/>
            <a:ext cx="7467600" cy="7406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2600" b="0" i="0" u="none" strike="noStrike" cap="none" baseline="0">
                <a:solidFill>
                  <a:schemeClr val="dk1"/>
                </a:solidFill>
                <a:latin typeface="Georgia"/>
                <a:ea typeface="Georgia"/>
                <a:cs typeface="Georgia"/>
                <a:sym typeface="Georgia"/>
              </a:rPr>
              <a:t>Sellinger Applied Portfolio Overview</a:t>
            </a:r>
          </a:p>
        </p:txBody>
      </p:sp>
      <p:sp>
        <p:nvSpPr>
          <p:cNvPr id="143" name="Shape 143"/>
          <p:cNvSpPr txBox="1">
            <a:spLocks noGrp="1"/>
          </p:cNvSpPr>
          <p:nvPr>
            <p:ph type="body" idx="1"/>
          </p:nvPr>
        </p:nvSpPr>
        <p:spPr>
          <a:xfrm>
            <a:off x="685800" y="1768386"/>
            <a:ext cx="7924799" cy="4251412"/>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buClr>
                <a:schemeClr val="accent2"/>
              </a:buClr>
              <a:buSzPct val="25000"/>
              <a:buFont typeface="Arial"/>
              <a:buNone/>
            </a:pPr>
            <a:r>
              <a:rPr lang="en-US" sz="1400" b="1" i="0" u="sng" strike="noStrike" cap="none" baseline="0">
                <a:solidFill>
                  <a:schemeClr val="dk1"/>
                </a:solidFill>
                <a:latin typeface="Georgia"/>
                <a:ea typeface="Georgia"/>
                <a:cs typeface="Georgia"/>
                <a:sym typeface="Georgia"/>
              </a:rPr>
              <a:t>Objective</a:t>
            </a:r>
          </a:p>
          <a:p>
            <a:pPr marL="342900" marR="0" lvl="0" indent="-342900" algn="l" rtl="0">
              <a:lnSpc>
                <a:spcPct val="110000"/>
              </a:lnSpc>
              <a:spcBef>
                <a:spcPts val="240"/>
              </a:spcBef>
              <a:buClr>
                <a:schemeClr val="accent2"/>
              </a:buClr>
              <a:buSzPct val="25000"/>
              <a:buFont typeface="Arial"/>
              <a:buNone/>
            </a:pPr>
            <a:r>
              <a:rPr lang="en-US" sz="1200" b="0" i="0" u="none" strike="noStrike" cap="none" baseline="0">
                <a:solidFill>
                  <a:schemeClr val="dk1"/>
                </a:solidFill>
                <a:latin typeface="Georgia"/>
                <a:ea typeface="Georgia"/>
                <a:cs typeface="Georgia"/>
                <a:sym typeface="Georgia"/>
              </a:rPr>
              <a:t>Select stocks that are undervalued and will outperform their industry and the S&amp;P 500 </a:t>
            </a:r>
          </a:p>
          <a:p>
            <a:pPr marL="342900" marR="0" lvl="0" indent="-342900" algn="l" rtl="0">
              <a:lnSpc>
                <a:spcPct val="110000"/>
              </a:lnSpc>
              <a:spcBef>
                <a:spcPts val="240"/>
              </a:spcBef>
              <a:buClr>
                <a:schemeClr val="accent2"/>
              </a:buClr>
              <a:buSzPct val="25000"/>
              <a:buFont typeface="Arial"/>
              <a:buNone/>
            </a:pPr>
            <a:r>
              <a:rPr lang="en-US" sz="1200" b="0" i="0" u="none" strike="noStrike" cap="none" baseline="0">
                <a:solidFill>
                  <a:schemeClr val="dk1"/>
                </a:solidFill>
                <a:latin typeface="Georgia"/>
                <a:ea typeface="Georgia"/>
                <a:cs typeface="Georgia"/>
                <a:sym typeface="Georgia"/>
              </a:rPr>
              <a:t>index over the course of the investment period.</a:t>
            </a:r>
          </a:p>
          <a:p>
            <a:pPr marL="342900" marR="0" lvl="0" indent="-342900" algn="l" rtl="0">
              <a:lnSpc>
                <a:spcPct val="110000"/>
              </a:lnSpc>
              <a:spcBef>
                <a:spcPts val="400"/>
              </a:spcBef>
              <a:buClr>
                <a:schemeClr val="accent2"/>
              </a:buClr>
              <a:buFont typeface="Arial"/>
              <a:buNone/>
            </a:pPr>
            <a:endParaRPr sz="2000" b="0" i="0" u="none" strike="noStrike" cap="none" baseline="0">
              <a:solidFill>
                <a:schemeClr val="dk1"/>
              </a:solidFill>
              <a:latin typeface="Georgia"/>
              <a:ea typeface="Georgia"/>
              <a:cs typeface="Georgia"/>
              <a:sym typeface="Georgia"/>
            </a:endParaRPr>
          </a:p>
          <a:p>
            <a:pPr marL="342900" marR="0" lvl="0" indent="-342900" algn="l" rtl="0">
              <a:lnSpc>
                <a:spcPct val="110000"/>
              </a:lnSpc>
              <a:spcBef>
                <a:spcPts val="280"/>
              </a:spcBef>
              <a:buClr>
                <a:schemeClr val="accent2"/>
              </a:buClr>
              <a:buSzPct val="25000"/>
              <a:buFont typeface="Arial"/>
              <a:buNone/>
            </a:pPr>
            <a:r>
              <a:rPr lang="en-US" sz="1400" b="1" i="0" u="sng" strike="noStrike" cap="none" baseline="0">
                <a:solidFill>
                  <a:schemeClr val="dk1"/>
                </a:solidFill>
                <a:latin typeface="Georgia"/>
                <a:ea typeface="Georgia"/>
                <a:cs typeface="Georgia"/>
                <a:sym typeface="Georgia"/>
              </a:rPr>
              <a:t>Mandate</a:t>
            </a:r>
          </a:p>
          <a:p>
            <a:pPr marL="342900" marR="0" lvl="0" indent="-342900" algn="l" rtl="0">
              <a:lnSpc>
                <a:spcPct val="110000"/>
              </a:lnSpc>
              <a:spcBef>
                <a:spcPts val="240"/>
              </a:spcBef>
              <a:buClr>
                <a:schemeClr val="accent2"/>
              </a:buClr>
              <a:buSzPct val="25000"/>
              <a:buFont typeface="Arial"/>
              <a:buNone/>
            </a:pPr>
            <a:r>
              <a:rPr lang="en-US" sz="1200" b="0" i="0" u="none" strike="noStrike" cap="none" baseline="0">
                <a:solidFill>
                  <a:schemeClr val="dk1"/>
                </a:solidFill>
                <a:latin typeface="Georgia"/>
                <a:ea typeface="Georgia"/>
                <a:cs typeface="Georgia"/>
                <a:sym typeface="Georgia"/>
              </a:rPr>
              <a:t>Asset allocation targets:</a:t>
            </a:r>
          </a:p>
          <a:p>
            <a:pPr marL="342900" marR="0" lvl="0" indent="-342900" algn="l" rtl="0">
              <a:lnSpc>
                <a:spcPct val="110000"/>
              </a:lnSpc>
              <a:spcBef>
                <a:spcPts val="240"/>
              </a:spcBef>
              <a:buClr>
                <a:schemeClr val="dk1"/>
              </a:buClr>
              <a:buSzPct val="100000"/>
              <a:buFont typeface="Arial"/>
              <a:buChar char="-"/>
            </a:pPr>
            <a:r>
              <a:rPr lang="en-US" sz="1200" b="0" i="0" u="none" strike="noStrike" cap="none" baseline="0">
                <a:solidFill>
                  <a:schemeClr val="dk1"/>
                </a:solidFill>
                <a:latin typeface="Georgia"/>
                <a:ea typeface="Georgia"/>
                <a:cs typeface="Georgia"/>
                <a:sym typeface="Georgia"/>
              </a:rPr>
              <a:t>Not more than 10% invested in any one stock</a:t>
            </a:r>
          </a:p>
          <a:p>
            <a:pPr marL="342900" marR="0" lvl="0" indent="-342900" algn="l" rtl="0">
              <a:lnSpc>
                <a:spcPct val="110000"/>
              </a:lnSpc>
              <a:spcBef>
                <a:spcPts val="240"/>
              </a:spcBef>
              <a:buClr>
                <a:schemeClr val="dk1"/>
              </a:buClr>
              <a:buSzPct val="100000"/>
              <a:buFont typeface="Arial"/>
              <a:buChar char="-"/>
            </a:pPr>
            <a:r>
              <a:rPr lang="en-US" sz="1200" b="0" i="0" u="none" strike="noStrike" cap="none" baseline="0">
                <a:solidFill>
                  <a:schemeClr val="dk1"/>
                </a:solidFill>
                <a:latin typeface="Georgia"/>
                <a:ea typeface="Georgia"/>
                <a:cs typeface="Georgia"/>
                <a:sym typeface="Georgia"/>
              </a:rPr>
              <a:t>Not more than 20% invested in any one sector</a:t>
            </a:r>
          </a:p>
          <a:p>
            <a:pPr marL="342900" marR="0" lvl="0" indent="-342900" algn="l" rtl="0">
              <a:lnSpc>
                <a:spcPct val="110000"/>
              </a:lnSpc>
              <a:spcBef>
                <a:spcPts val="240"/>
              </a:spcBef>
              <a:buClr>
                <a:schemeClr val="dk1"/>
              </a:buClr>
              <a:buSzPct val="100000"/>
              <a:buFont typeface="Arial"/>
              <a:buChar char="-"/>
            </a:pPr>
            <a:r>
              <a:rPr lang="en-US" sz="1200" b="0" i="0" u="none" strike="noStrike" cap="none" baseline="0">
                <a:solidFill>
                  <a:schemeClr val="dk1"/>
                </a:solidFill>
                <a:latin typeface="Georgia"/>
                <a:ea typeface="Georgia"/>
                <a:cs typeface="Georgia"/>
                <a:sym typeface="Georgia"/>
              </a:rPr>
              <a:t>Not more than 25% invested in any one index</a:t>
            </a:r>
          </a:p>
          <a:p>
            <a:pPr marL="342900" marR="0" lvl="0" indent="-342900" algn="l" rtl="0">
              <a:lnSpc>
                <a:spcPct val="110000"/>
              </a:lnSpc>
              <a:spcBef>
                <a:spcPts val="240"/>
              </a:spcBef>
              <a:buClr>
                <a:schemeClr val="dk1"/>
              </a:buClr>
              <a:buSzPct val="100000"/>
              <a:buFont typeface="Arial"/>
              <a:buChar char="-"/>
            </a:pPr>
            <a:r>
              <a:rPr lang="en-US" sz="1200" b="0" i="0" u="none" strike="noStrike" cap="none" baseline="0">
                <a:solidFill>
                  <a:schemeClr val="dk1"/>
                </a:solidFill>
                <a:latin typeface="Georgia"/>
                <a:ea typeface="Georgia"/>
                <a:cs typeface="Georgia"/>
                <a:sym typeface="Georgia"/>
              </a:rPr>
              <a:t>40% Value | 40% Growth | 20% Dividend</a:t>
            </a:r>
          </a:p>
          <a:p>
            <a:pPr marL="342900" marR="0" lvl="0" indent="-342900" algn="l" rtl="0">
              <a:lnSpc>
                <a:spcPct val="110000"/>
              </a:lnSpc>
              <a:spcBef>
                <a:spcPts val="240"/>
              </a:spcBef>
              <a:buClr>
                <a:schemeClr val="dk1"/>
              </a:buClr>
              <a:buSzPct val="100000"/>
              <a:buFont typeface="Arial"/>
              <a:buChar char="-"/>
            </a:pPr>
            <a:r>
              <a:rPr lang="en-US" sz="1200" b="0" i="0" u="none" strike="noStrike" cap="none" baseline="0">
                <a:solidFill>
                  <a:schemeClr val="dk1"/>
                </a:solidFill>
                <a:latin typeface="Georgia"/>
                <a:ea typeface="Georgia"/>
                <a:cs typeface="Georgia"/>
                <a:sym typeface="Georgia"/>
              </a:rPr>
              <a:t>No “sin” stocks</a:t>
            </a:r>
          </a:p>
          <a:p>
            <a:pPr marL="342900" marR="0" lvl="0" indent="-342900" algn="l" rtl="0">
              <a:lnSpc>
                <a:spcPct val="110000"/>
              </a:lnSpc>
              <a:spcBef>
                <a:spcPts val="320"/>
              </a:spcBef>
              <a:buClr>
                <a:schemeClr val="accent2"/>
              </a:buClr>
              <a:buFont typeface="Arial"/>
              <a:buNone/>
            </a:pPr>
            <a:endParaRPr sz="1600" b="0" i="0" u="none" strike="noStrike" cap="none" baseline="0">
              <a:solidFill>
                <a:schemeClr val="dk1"/>
              </a:solidFill>
              <a:latin typeface="Georgia"/>
              <a:ea typeface="Georgia"/>
              <a:cs typeface="Georgia"/>
              <a:sym typeface="Georgia"/>
            </a:endParaRPr>
          </a:p>
          <a:p>
            <a:pPr marL="342900" marR="0" lvl="0" indent="-342900" algn="l" rtl="0">
              <a:lnSpc>
                <a:spcPct val="110000"/>
              </a:lnSpc>
              <a:spcBef>
                <a:spcPts val="280"/>
              </a:spcBef>
              <a:buClr>
                <a:schemeClr val="accent2"/>
              </a:buClr>
              <a:buSzPct val="25000"/>
              <a:buFont typeface="Arial"/>
              <a:buNone/>
            </a:pPr>
            <a:r>
              <a:rPr lang="en-US" sz="1400" b="1" i="0" u="sng" strike="noStrike" cap="none" baseline="0">
                <a:solidFill>
                  <a:schemeClr val="dk1"/>
                </a:solidFill>
                <a:latin typeface="Georgia"/>
                <a:ea typeface="Georgia"/>
                <a:cs typeface="Georgia"/>
                <a:sym typeface="Georgia"/>
              </a:rPr>
              <a:t>Benchmark</a:t>
            </a:r>
          </a:p>
          <a:p>
            <a:pPr marL="342900" marR="0" lvl="0" indent="-342900" algn="l" rtl="0">
              <a:lnSpc>
                <a:spcPct val="110000"/>
              </a:lnSpc>
              <a:spcBef>
                <a:spcPts val="240"/>
              </a:spcBef>
              <a:buClr>
                <a:schemeClr val="accent2"/>
              </a:buClr>
              <a:buSzPct val="25000"/>
              <a:buFont typeface="Arial"/>
              <a:buNone/>
            </a:pPr>
            <a:r>
              <a:rPr lang="en-US" sz="1200" b="0" i="0" u="none" strike="noStrike" cap="none" baseline="0">
                <a:solidFill>
                  <a:schemeClr val="dk1"/>
                </a:solidFill>
                <a:latin typeface="Georgia"/>
                <a:ea typeface="Georgia"/>
                <a:cs typeface="Georgia"/>
                <a:sym typeface="Georgia"/>
              </a:rPr>
              <a:t>S&amp;P 500 Index</a:t>
            </a:r>
          </a:p>
          <a:p>
            <a:pPr marL="342900" marR="0" lvl="0" indent="-342900" algn="l" rtl="0">
              <a:lnSpc>
                <a:spcPct val="110000"/>
              </a:lnSpc>
              <a:spcBef>
                <a:spcPts val="320"/>
              </a:spcBef>
              <a:buClr>
                <a:schemeClr val="accent2"/>
              </a:buClr>
              <a:buFont typeface="Arial"/>
              <a:buNone/>
            </a:pPr>
            <a:endParaRPr sz="1600" b="0" i="0" u="none" strike="noStrike" cap="none" baseline="0">
              <a:solidFill>
                <a:schemeClr val="dk1"/>
              </a:solidFill>
              <a:latin typeface="Georgia"/>
              <a:ea typeface="Georgia"/>
              <a:cs typeface="Georgia"/>
              <a:sym typeface="Georgia"/>
            </a:endParaRPr>
          </a:p>
        </p:txBody>
      </p:sp>
      <p:sp>
        <p:nvSpPr>
          <p:cNvPr id="144" name="Shape 144"/>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78187"/>
            <a:ext cx="4876800" cy="746213"/>
          </a:xfrm>
        </p:spPr>
        <p:txBody>
          <a:bodyPr>
            <a:normAutofit lnSpcReduction="10000"/>
          </a:bodyPr>
          <a:lstStyle/>
          <a:p>
            <a:pPr>
              <a:buNone/>
            </a:pPr>
            <a:r>
              <a:rPr lang="en-US" sz="1200" b="1" u="sng" dirty="0">
                <a:latin typeface="Georgia" panose="02040502050405020303" pitchFamily="18" charset="0"/>
              </a:rPr>
              <a:t>Position Change</a:t>
            </a:r>
          </a:p>
          <a:p>
            <a:pPr>
              <a:buNone/>
            </a:pPr>
            <a:r>
              <a:rPr lang="en-US" sz="1200" dirty="0" smtClean="0">
                <a:latin typeface="Georgia" panose="02040502050405020303" pitchFamily="18" charset="0"/>
              </a:rPr>
              <a:t>Sell complete position of 301.66 shares at a market value of 20,965.42</a:t>
            </a:r>
          </a:p>
          <a:p>
            <a:pPr>
              <a:buNone/>
            </a:pPr>
            <a:endParaRPr lang="en-US" sz="1200" dirty="0">
              <a:solidFill>
                <a:srgbClr val="FF0000"/>
              </a:solidFill>
              <a:latin typeface="Georgia" panose="02040502050405020303" pitchFamily="18" charset="0"/>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50</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Position Changes | Sells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December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panose="02040502050405020303" pitchFamily="18" charset="0"/>
                <a:ea typeface="Georgia"/>
                <a:cs typeface="Georgia"/>
              </a:rPr>
              <a:t>Qualcomm Inc. | </a:t>
            </a:r>
            <a:r>
              <a:rPr lang="en-US" sz="1400" b="1" cap="all" dirty="0" err="1" smtClean="0">
                <a:latin typeface="Georgia" panose="02040502050405020303" pitchFamily="18" charset="0"/>
                <a:ea typeface="Georgia"/>
                <a:cs typeface="Georgia"/>
              </a:rPr>
              <a:t>qcom</a:t>
            </a:r>
            <a:endParaRPr lang="en-US" sz="1400" b="1" cap="all" dirty="0">
              <a:latin typeface="Georgia" panose="02040502050405020303" pitchFamily="18" charset="0"/>
              <a:ea typeface="Georgia"/>
              <a:cs typeface="Georgia"/>
            </a:endParaRPr>
          </a:p>
        </p:txBody>
      </p:sp>
      <p:sp>
        <p:nvSpPr>
          <p:cNvPr id="16" name="Content Placeholder 8"/>
          <p:cNvSpPr txBox="1">
            <a:spLocks/>
          </p:cNvSpPr>
          <p:nvPr/>
        </p:nvSpPr>
        <p:spPr>
          <a:xfrm>
            <a:off x="677432" y="1925096"/>
            <a:ext cx="7924800" cy="1961103"/>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200" b="1" u="sng" dirty="0" smtClean="0">
                <a:latin typeface="Georgia" panose="02040502050405020303" pitchFamily="18" charset="0"/>
              </a:rPr>
              <a:t>Rationale</a:t>
            </a:r>
          </a:p>
          <a:p>
            <a:pPr>
              <a:buClr>
                <a:schemeClr val="tx1"/>
              </a:buClr>
            </a:pPr>
            <a:r>
              <a:rPr lang="en-US" sz="1200" dirty="0" smtClean="0">
                <a:latin typeface="Georgia" panose="02040502050405020303" pitchFamily="18" charset="0"/>
              </a:rPr>
              <a:t>Sold to decrease Information Technology sector exposure to the target of 19.5%.</a:t>
            </a:r>
          </a:p>
          <a:p>
            <a:pPr>
              <a:buClr>
                <a:schemeClr val="tx1"/>
              </a:buClr>
            </a:pPr>
            <a:r>
              <a:rPr lang="en-US" sz="1200" dirty="0" smtClean="0">
                <a:latin typeface="Georgia" panose="02040502050405020303" pitchFamily="18" charset="0"/>
              </a:rPr>
              <a:t>Took profit of  approximately 10%.</a:t>
            </a:r>
          </a:p>
          <a:p>
            <a:pPr>
              <a:buClr>
                <a:schemeClr val="tx1"/>
              </a:buClr>
            </a:pPr>
            <a:r>
              <a:rPr lang="en-US" sz="1200" dirty="0" smtClean="0">
                <a:latin typeface="Georgia" panose="02040502050405020303" pitchFamily="18" charset="0"/>
              </a:rPr>
              <a:t>Fund managers reasoned that cash could be used more wisely elsewhere in the future.</a:t>
            </a:r>
            <a:endParaRPr lang="en-US" sz="1200" dirty="0">
              <a:latin typeface="Georgia" panose="02040502050405020303" pitchFamily="18" charset="0"/>
            </a:endParaRPr>
          </a:p>
        </p:txBody>
      </p:sp>
      <p:sp>
        <p:nvSpPr>
          <p:cNvPr id="2" name="TextBox 1"/>
          <p:cNvSpPr txBox="1"/>
          <p:nvPr/>
        </p:nvSpPr>
        <p:spPr>
          <a:xfrm>
            <a:off x="677432" y="4816388"/>
            <a:ext cx="5418568" cy="646331"/>
          </a:xfrm>
          <a:prstGeom prst="rect">
            <a:avLst/>
          </a:prstGeom>
          <a:noFill/>
        </p:spPr>
        <p:txBody>
          <a:bodyPr wrap="square" rtlCol="0">
            <a:spAutoFit/>
          </a:bodyPr>
          <a:lstStyle/>
          <a:p>
            <a:r>
              <a:rPr lang="en-US" sz="1200" dirty="0" smtClean="0">
                <a:latin typeface="Georgia" panose="02040502050405020303" pitchFamily="18" charset="0"/>
                <a:ea typeface="Georgia"/>
                <a:cs typeface="Georgia"/>
              </a:rPr>
              <a:t>This position was liquidated mainly to decrease the portfolio exposure to the info tech sector down to its target weight. This sale allowed for several purchases including the Guggenheim Solar ETF (TAN) on 10/28/2014.</a:t>
            </a:r>
            <a:endParaRPr lang="en-US" sz="1200" dirty="0">
              <a:latin typeface="Georgia" panose="02040502050405020303" pitchFamily="18" charset="0"/>
              <a:ea typeface="Georgia"/>
              <a:cs typeface="Georgia"/>
            </a:endParaRPr>
          </a:p>
        </p:txBody>
      </p:sp>
    </p:spTree>
    <p:extLst>
      <p:ext uri="{BB962C8B-B14F-4D97-AF65-F5344CB8AC3E}">
        <p14:creationId xmlns:p14="http://schemas.microsoft.com/office/powerpoint/2010/main" val="16732550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78187"/>
            <a:ext cx="4876800" cy="746213"/>
          </a:xfrm>
        </p:spPr>
        <p:txBody>
          <a:bodyPr>
            <a:normAutofit lnSpcReduction="10000"/>
          </a:bodyPr>
          <a:lstStyle/>
          <a:p>
            <a:pPr>
              <a:buNone/>
            </a:pPr>
            <a:r>
              <a:rPr lang="en-US" sz="1200" b="1" u="sng" dirty="0">
                <a:latin typeface="Georgia" panose="02040502050405020303" pitchFamily="18" charset="0"/>
              </a:rPr>
              <a:t>Position Change</a:t>
            </a:r>
          </a:p>
          <a:p>
            <a:pPr>
              <a:buNone/>
            </a:pPr>
            <a:r>
              <a:rPr lang="en-US" sz="1200" dirty="0" smtClean="0">
                <a:latin typeface="Georgia" panose="02040502050405020303" pitchFamily="18" charset="0"/>
              </a:rPr>
              <a:t>Sell complete position of 301.66 shares at a market value of 20,965.42</a:t>
            </a:r>
          </a:p>
          <a:p>
            <a:pPr>
              <a:buNone/>
            </a:pPr>
            <a:endParaRPr lang="en-US" sz="1600" dirty="0">
              <a:solidFill>
                <a:srgbClr val="FF0000"/>
              </a:solidFill>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51</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Position Changes | Sells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December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panose="02040502050405020303" pitchFamily="18" charset="0"/>
                <a:ea typeface="Georgia"/>
                <a:cs typeface="Georgia"/>
              </a:rPr>
              <a:t>Reliance Steel and Aluminum | RS</a:t>
            </a:r>
            <a:endParaRPr lang="en-US" sz="1400" b="1" cap="all" dirty="0">
              <a:latin typeface="Georgia" panose="02040502050405020303" pitchFamily="18" charset="0"/>
              <a:ea typeface="Georgia"/>
              <a:cs typeface="Georgia"/>
            </a:endParaRPr>
          </a:p>
        </p:txBody>
      </p:sp>
      <p:sp>
        <p:nvSpPr>
          <p:cNvPr id="16" name="Content Placeholder 8"/>
          <p:cNvSpPr txBox="1">
            <a:spLocks/>
          </p:cNvSpPr>
          <p:nvPr/>
        </p:nvSpPr>
        <p:spPr>
          <a:xfrm>
            <a:off x="677432" y="1925096"/>
            <a:ext cx="7924800" cy="1961103"/>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200" b="1" u="sng" dirty="0" smtClean="0">
                <a:latin typeface="Georgia" panose="02040502050405020303" pitchFamily="18" charset="0"/>
              </a:rPr>
              <a:t>Rationale</a:t>
            </a:r>
          </a:p>
          <a:p>
            <a:pPr>
              <a:buClr>
                <a:schemeClr val="tx1"/>
              </a:buClr>
            </a:pPr>
            <a:r>
              <a:rPr lang="en-US" sz="1200" dirty="0" smtClean="0">
                <a:latin typeface="Georgia" panose="02040502050405020303" pitchFamily="18" charset="0"/>
              </a:rPr>
              <a:t>Sold to partially fund the purchase of 241.00 shares of Halliburton Corporation (HAL) at an acquisition value of 14,792.10</a:t>
            </a:r>
          </a:p>
          <a:p>
            <a:pPr>
              <a:buClr>
                <a:schemeClr val="tx1"/>
              </a:buClr>
            </a:pPr>
            <a:r>
              <a:rPr lang="en-US" sz="1200" dirty="0" smtClean="0">
                <a:latin typeface="Georgia" panose="02040502050405020303" pitchFamily="18" charset="0"/>
              </a:rPr>
              <a:t>Remaining proceeds were used to reduce portfolio AUM value to its specified 500,000.00.</a:t>
            </a:r>
          </a:p>
          <a:p>
            <a:pPr>
              <a:buClr>
                <a:schemeClr val="tx1"/>
              </a:buClr>
            </a:pPr>
            <a:r>
              <a:rPr lang="en-US" sz="1200" dirty="0" smtClean="0">
                <a:latin typeface="Georgia" panose="02040502050405020303" pitchFamily="18" charset="0"/>
              </a:rPr>
              <a:t>Sale used to dial back overweight exposure to the Industrial sector.</a:t>
            </a:r>
            <a:endParaRPr lang="en-US" sz="1200" dirty="0">
              <a:latin typeface="Georgia" panose="02040502050405020303" pitchFamily="18" charset="0"/>
            </a:endParaRPr>
          </a:p>
        </p:txBody>
      </p:sp>
      <p:sp>
        <p:nvSpPr>
          <p:cNvPr id="2" name="TextBox 1"/>
          <p:cNvSpPr txBox="1"/>
          <p:nvPr/>
        </p:nvSpPr>
        <p:spPr>
          <a:xfrm>
            <a:off x="677432" y="4816388"/>
            <a:ext cx="5418568" cy="646331"/>
          </a:xfrm>
          <a:prstGeom prst="rect">
            <a:avLst/>
          </a:prstGeom>
          <a:noFill/>
        </p:spPr>
        <p:txBody>
          <a:bodyPr wrap="square" rtlCol="0">
            <a:spAutoFit/>
          </a:bodyPr>
          <a:lstStyle/>
          <a:p>
            <a:r>
              <a:rPr lang="en-US" sz="1200" dirty="0" smtClean="0">
                <a:latin typeface="Georgia" panose="02040502050405020303" pitchFamily="18" charset="0"/>
                <a:ea typeface="Georgia"/>
                <a:cs typeface="Georgia"/>
              </a:rPr>
              <a:t>This position was liquidated mainly to decrease the portfolio value down to 500,000.00 and to dial back the exposure to the industrials sector. Proceeds were taken by Loyola University Maryland.</a:t>
            </a:r>
            <a:endParaRPr lang="en-US" sz="1200" dirty="0">
              <a:latin typeface="Georgia" panose="02040502050405020303" pitchFamily="18" charset="0"/>
              <a:ea typeface="Georgia"/>
              <a:cs typeface="Georgia"/>
            </a:endParaRPr>
          </a:p>
        </p:txBody>
      </p:sp>
    </p:spTree>
    <p:extLst>
      <p:ext uri="{BB962C8B-B14F-4D97-AF65-F5344CB8AC3E}">
        <p14:creationId xmlns:p14="http://schemas.microsoft.com/office/powerpoint/2010/main" val="24833476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3978187"/>
            <a:ext cx="5638800" cy="746213"/>
          </a:xfrm>
        </p:spPr>
        <p:txBody>
          <a:bodyPr>
            <a:normAutofit/>
          </a:bodyPr>
          <a:lstStyle/>
          <a:p>
            <a:pPr>
              <a:buNone/>
            </a:pPr>
            <a:r>
              <a:rPr lang="en-US" sz="1200" b="1" u="sng" dirty="0">
                <a:latin typeface="Georgia" panose="02040502050405020303" pitchFamily="18" charset="0"/>
              </a:rPr>
              <a:t>Position Change</a:t>
            </a:r>
          </a:p>
          <a:p>
            <a:pPr>
              <a:buNone/>
            </a:pPr>
            <a:r>
              <a:rPr lang="en-US" sz="1200" dirty="0" smtClean="0">
                <a:latin typeface="Georgia" panose="02040502050405020303" pitchFamily="18" charset="0"/>
              </a:rPr>
              <a:t>Sell complete position of 200.00 shares at a market value of 15,136.80</a:t>
            </a:r>
          </a:p>
          <a:p>
            <a:pPr>
              <a:buNone/>
            </a:pPr>
            <a:endParaRPr lang="en-US" sz="1600" dirty="0">
              <a:solidFill>
                <a:srgbClr val="FF0000"/>
              </a:solidFill>
            </a:endParaRPr>
          </a:p>
        </p:txBody>
      </p:sp>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52</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Position Changes | Sells</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December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1" name="Text Placeholder 13"/>
          <p:cNvSpPr txBox="1">
            <a:spLocks/>
          </p:cNvSpPr>
          <p:nvPr/>
        </p:nvSpPr>
        <p:spPr>
          <a:xfrm>
            <a:off x="685800" y="1494100"/>
            <a:ext cx="7467600" cy="409575"/>
          </a:xfrm>
          <a:prstGeom prst="rect">
            <a:avLst/>
          </a:prstGeom>
        </p:spPr>
        <p:txBody>
          <a:bodyPr>
            <a:normAutofit/>
          </a:bodyPr>
          <a:lstStyle/>
          <a:p>
            <a:pPr marL="342900" lvl="0" indent="-342900">
              <a:spcBef>
                <a:spcPct val="20000"/>
              </a:spcBef>
              <a:defRPr/>
            </a:pPr>
            <a:r>
              <a:rPr lang="en-US" sz="1400" b="1" cap="all" dirty="0" smtClean="0">
                <a:latin typeface="Georgia" panose="02040502050405020303" pitchFamily="18" charset="0"/>
                <a:ea typeface="Georgia"/>
                <a:cs typeface="Georgia"/>
              </a:rPr>
              <a:t>Michael </a:t>
            </a:r>
            <a:r>
              <a:rPr lang="en-US" sz="1400" b="1" cap="all" dirty="0" err="1" smtClean="0">
                <a:latin typeface="Georgia" panose="02040502050405020303" pitchFamily="18" charset="0"/>
                <a:ea typeface="Georgia"/>
                <a:cs typeface="Georgia"/>
              </a:rPr>
              <a:t>Kors</a:t>
            </a:r>
            <a:r>
              <a:rPr lang="en-US" sz="1400" b="1" cap="all" dirty="0" smtClean="0">
                <a:latin typeface="Georgia" panose="02040502050405020303" pitchFamily="18" charset="0"/>
                <a:ea typeface="Georgia"/>
                <a:cs typeface="Georgia"/>
              </a:rPr>
              <a:t> Holdings Ltd | </a:t>
            </a:r>
            <a:r>
              <a:rPr lang="en-US" sz="1400" b="1" cap="all" dirty="0" err="1" smtClean="0">
                <a:latin typeface="Georgia" panose="02040502050405020303" pitchFamily="18" charset="0"/>
                <a:ea typeface="Georgia"/>
                <a:cs typeface="Georgia"/>
              </a:rPr>
              <a:t>Kors</a:t>
            </a:r>
            <a:endParaRPr lang="en-US" sz="1400" b="1" cap="all" dirty="0">
              <a:latin typeface="Georgia" panose="02040502050405020303" pitchFamily="18" charset="0"/>
              <a:ea typeface="Georgia"/>
              <a:cs typeface="Georgia"/>
            </a:endParaRPr>
          </a:p>
        </p:txBody>
      </p:sp>
      <p:sp>
        <p:nvSpPr>
          <p:cNvPr id="16" name="Content Placeholder 8"/>
          <p:cNvSpPr txBox="1">
            <a:spLocks/>
          </p:cNvSpPr>
          <p:nvPr/>
        </p:nvSpPr>
        <p:spPr>
          <a:xfrm>
            <a:off x="677432" y="1925096"/>
            <a:ext cx="7924800" cy="1961103"/>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200" b="1" u="sng" dirty="0" smtClean="0">
                <a:latin typeface="Georgia" panose="02040502050405020303" pitchFamily="18" charset="0"/>
              </a:rPr>
              <a:t>Rationale</a:t>
            </a:r>
          </a:p>
          <a:p>
            <a:pPr>
              <a:buClr>
                <a:schemeClr val="tx1"/>
              </a:buClr>
            </a:pPr>
            <a:r>
              <a:rPr lang="en-US" sz="1200" dirty="0" smtClean="0">
                <a:latin typeface="Georgia" panose="02040502050405020303" pitchFamily="18" charset="0"/>
              </a:rPr>
              <a:t>Sold complete position in order to fund purchase of 1,172.00 shares of Priceline Group Inc. (PCLN) at an acquisition value of 16,416.80.</a:t>
            </a:r>
          </a:p>
          <a:p>
            <a:pPr>
              <a:buClr>
                <a:schemeClr val="tx1"/>
              </a:buClr>
            </a:pPr>
            <a:r>
              <a:rPr lang="en-US" sz="1200" dirty="0" smtClean="0">
                <a:latin typeface="Georgia" panose="02040502050405020303" pitchFamily="18" charset="0"/>
              </a:rPr>
              <a:t>Fund managers determined that upside potential for Priceline Group would exceed any returns achieved by holding KORS.</a:t>
            </a:r>
          </a:p>
          <a:p>
            <a:pPr>
              <a:buClr>
                <a:schemeClr val="tx1"/>
              </a:buClr>
            </a:pPr>
            <a:r>
              <a:rPr lang="en-US" sz="1200" dirty="0" smtClean="0">
                <a:latin typeface="Georgia" panose="02040502050405020303" pitchFamily="18" charset="0"/>
              </a:rPr>
              <a:t>KORS met/exceeded the expected returns on the portfolio. Therefore, the fund managers decided to seek new securities with larger potential upside.</a:t>
            </a:r>
          </a:p>
        </p:txBody>
      </p:sp>
      <p:sp>
        <p:nvSpPr>
          <p:cNvPr id="2" name="TextBox 1"/>
          <p:cNvSpPr txBox="1"/>
          <p:nvPr/>
        </p:nvSpPr>
        <p:spPr>
          <a:xfrm>
            <a:off x="666466" y="4827761"/>
            <a:ext cx="5418568" cy="646331"/>
          </a:xfrm>
          <a:prstGeom prst="rect">
            <a:avLst/>
          </a:prstGeom>
          <a:noFill/>
        </p:spPr>
        <p:txBody>
          <a:bodyPr wrap="square" rtlCol="0">
            <a:spAutoFit/>
          </a:bodyPr>
          <a:lstStyle/>
          <a:p>
            <a:r>
              <a:rPr lang="en-US" sz="1200" dirty="0" smtClean="0">
                <a:latin typeface="Georgia" panose="02040502050405020303" pitchFamily="18" charset="0"/>
                <a:ea typeface="Georgia"/>
                <a:cs typeface="Georgia"/>
              </a:rPr>
              <a:t>This position was liquidated due to many different factors including raising the necessary funds to purchase PCLN. Additionally, the price to book and price to sales ratios no longer met the portfolio requirements. </a:t>
            </a:r>
            <a:endParaRPr lang="en-US" sz="1200" dirty="0">
              <a:latin typeface="Georgia" panose="02040502050405020303" pitchFamily="18" charset="0"/>
              <a:ea typeface="Georgia"/>
              <a:cs typeface="Georgia"/>
            </a:endParaRPr>
          </a:p>
        </p:txBody>
      </p:sp>
    </p:spTree>
    <p:extLst>
      <p:ext uri="{BB962C8B-B14F-4D97-AF65-F5344CB8AC3E}">
        <p14:creationId xmlns:p14="http://schemas.microsoft.com/office/powerpoint/2010/main" val="66958270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7"/>
          <p:cNvSpPr>
            <a:spLocks noGrp="1"/>
          </p:cNvSpPr>
          <p:nvPr>
            <p:ph type="sldNum" sz="quarter" idx="12"/>
          </p:nvPr>
        </p:nvSpPr>
        <p:spPr>
          <a:xfrm>
            <a:off x="8610600" y="6400800"/>
            <a:ext cx="609600" cy="471170"/>
          </a:xfrm>
          <a:prstGeom prst="rect">
            <a:avLst/>
          </a:prstGeom>
        </p:spPr>
        <p:txBody>
          <a:bodyPr anchor="ctr" anchorCtr="0"/>
          <a:lstStyle/>
          <a:p>
            <a:fld id="{C4C5411A-C02D-49EF-A313-6C2D6A9C6A32}" type="slidenum">
              <a:rPr lang="en-US" smtClean="0"/>
              <a:pPr/>
              <a:t>53</a:t>
            </a:fld>
            <a:endParaRPr lang="en-US" dirty="0"/>
          </a:p>
        </p:txBody>
      </p:sp>
      <p:sp>
        <p:nvSpPr>
          <p:cNvPr id="6" name="Title 7"/>
          <p:cNvSpPr txBox="1">
            <a:spLocks/>
          </p:cNvSpPr>
          <p:nvPr/>
        </p:nvSpPr>
        <p:spPr bwMode="auto">
          <a:xfrm>
            <a:off x="685800" y="685800"/>
            <a:ext cx="7467600" cy="7406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Georgia" panose="02040502050405020303" pitchFamily="18" charset="0"/>
                <a:ea typeface="Georgia"/>
                <a:cs typeface="Georgia"/>
              </a:rPr>
              <a:t>Stop Loss Orders | Sell</a:t>
            </a:r>
            <a:endParaRPr kumimoji="0" lang="en-US" sz="2600" b="0" i="0" u="none" strike="noStrike" kern="1200" cap="none" spc="0" normalizeH="0" baseline="0" noProof="0" dirty="0">
              <a:ln>
                <a:noFill/>
              </a:ln>
              <a:solidFill>
                <a:schemeClr val="tx1"/>
              </a:solidFill>
              <a:effectLst/>
              <a:uLnTx/>
              <a:uFillTx/>
              <a:latin typeface="Georgia" panose="02040502050405020303" pitchFamily="18" charset="0"/>
              <a:ea typeface="Georgia"/>
              <a:cs typeface="Georgia"/>
            </a:endParaRPr>
          </a:p>
        </p:txBody>
      </p:sp>
      <p:sp>
        <p:nvSpPr>
          <p:cNvPr id="7" name="Text Placeholder 7"/>
          <p:cNvSpPr txBox="1">
            <a:spLocks/>
          </p:cNvSpPr>
          <p:nvPr/>
        </p:nvSpPr>
        <p:spPr>
          <a:xfrm>
            <a:off x="704125" y="1295400"/>
            <a:ext cx="3124200" cy="22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smtClean="0">
                <a:ln>
                  <a:noFill/>
                </a:ln>
                <a:effectLst/>
                <a:uLnTx/>
                <a:uFillTx/>
                <a:latin typeface="Georgia"/>
                <a:ea typeface="Georgia"/>
                <a:cs typeface="Georgia"/>
              </a:rPr>
              <a:t>As of December 4, 2014</a:t>
            </a:r>
            <a:endParaRPr kumimoji="0" lang="en-US" sz="800" b="0" i="0" u="none" strike="noStrike" kern="1200" cap="none" spc="0" normalizeH="0" baseline="0" noProof="0" dirty="0">
              <a:ln>
                <a:noFill/>
              </a:ln>
              <a:effectLst/>
              <a:uLnTx/>
              <a:uFillTx/>
              <a:latin typeface="Georgia"/>
              <a:ea typeface="Georgia"/>
              <a:cs typeface="Georgia"/>
            </a:endParaRPr>
          </a:p>
        </p:txBody>
      </p:sp>
      <p:sp>
        <p:nvSpPr>
          <p:cNvPr id="12" name="Content Placeholder 8"/>
          <p:cNvSpPr>
            <a:spLocks noGrp="1"/>
          </p:cNvSpPr>
          <p:nvPr/>
        </p:nvSpPr>
        <p:spPr>
          <a:xfrm>
            <a:off x="609600" y="1524000"/>
            <a:ext cx="7086600" cy="4251413"/>
          </a:xfrm>
          <a:prstGeom prst="rect">
            <a:avLst/>
          </a:prstGeom>
        </p:spPr>
        <p:txBody>
          <a:bodyPr>
            <a:noAutofit/>
          </a:bodyPr>
          <a:lstStyle>
            <a:lvl1pPr marL="342900" indent="-342900" algn="l" defTabSz="914400" rtl="0" eaLnBrk="1" latinLnBrk="0" hangingPunct="1">
              <a:lnSpc>
                <a:spcPct val="110000"/>
              </a:lnSpc>
              <a:spcBef>
                <a:spcPct val="20000"/>
              </a:spcBef>
              <a:buClr>
                <a:schemeClr val="accent2"/>
              </a:buClr>
              <a:buFont typeface="Arial" pitchFamily="34" charset="0"/>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ct val="20000"/>
              </a:spcBef>
              <a:buClr>
                <a:schemeClr val="accent4"/>
              </a:buClr>
              <a:buFont typeface="Arial"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200" b="1" u="sng" dirty="0" smtClean="0">
                <a:latin typeface="Georgia" panose="02040502050405020303" pitchFamily="18" charset="0"/>
              </a:rPr>
              <a:t>Stop Loss Criteria</a:t>
            </a:r>
          </a:p>
          <a:p>
            <a:pPr marL="0" indent="0">
              <a:lnSpc>
                <a:spcPct val="70000"/>
              </a:lnSpc>
              <a:buNone/>
            </a:pPr>
            <a:endParaRPr lang="en-US" altLang="en-US" sz="1200" dirty="0">
              <a:latin typeface="Georgia" panose="02040502050405020303" pitchFamily="18" charset="0"/>
            </a:endParaRPr>
          </a:p>
          <a:p>
            <a:pPr marL="0" indent="0" eaLnBrk="0" hangingPunct="0">
              <a:buSzPct val="75000"/>
              <a:buNone/>
              <a:defRPr/>
            </a:pPr>
            <a:r>
              <a:rPr lang="en-US" sz="1200" kern="0" dirty="0" smtClean="0">
                <a:latin typeface="Georgia" panose="02040502050405020303" pitchFamily="18" charset="0"/>
              </a:rPr>
              <a:t>- 20</a:t>
            </a:r>
            <a:r>
              <a:rPr lang="en-US" sz="1200" kern="0" dirty="0">
                <a:latin typeface="Georgia" panose="02040502050405020303" pitchFamily="18" charset="0"/>
              </a:rPr>
              <a:t>% below purchase price if all buy criteria are met</a:t>
            </a:r>
          </a:p>
          <a:p>
            <a:pPr marL="0" indent="0" eaLnBrk="0" hangingPunct="0">
              <a:buSzPct val="75000"/>
              <a:buNone/>
              <a:defRPr/>
            </a:pPr>
            <a:r>
              <a:rPr lang="en-US" sz="1200" kern="0" dirty="0" smtClean="0">
                <a:latin typeface="Georgia" panose="02040502050405020303" pitchFamily="18" charset="0"/>
              </a:rPr>
              <a:t>- Adjust </a:t>
            </a:r>
            <a:r>
              <a:rPr lang="en-US" sz="1200" kern="0" dirty="0">
                <a:latin typeface="Georgia" panose="02040502050405020303" pitchFamily="18" charset="0"/>
              </a:rPr>
              <a:t>lower for additional risk (i.e., some buy criteria are not met) </a:t>
            </a:r>
          </a:p>
          <a:p>
            <a:pPr marL="0" indent="0" eaLnBrk="0" hangingPunct="0">
              <a:buSzPct val="75000"/>
              <a:buNone/>
              <a:defRPr/>
            </a:pPr>
            <a:r>
              <a:rPr lang="en-US" sz="1200" kern="0" dirty="0" smtClean="0">
                <a:latin typeface="Georgia" panose="02040502050405020303" pitchFamily="18" charset="0"/>
              </a:rPr>
              <a:t>- Increase </a:t>
            </a:r>
            <a:r>
              <a:rPr lang="en-US" sz="1200" kern="0" dirty="0">
                <a:latin typeface="Georgia" panose="02040502050405020303" pitchFamily="18" charset="0"/>
              </a:rPr>
              <a:t>stop loss to take profit as price increases</a:t>
            </a:r>
          </a:p>
          <a:p>
            <a:pPr marL="0" indent="0" eaLnBrk="0" hangingPunct="0">
              <a:buSzPct val="75000"/>
              <a:buNone/>
              <a:defRPr/>
            </a:pPr>
            <a:endParaRPr lang="en-US" sz="1200" kern="0" dirty="0" smtClean="0">
              <a:latin typeface="Georgia" panose="02040502050405020303" pitchFamily="18" charset="0"/>
            </a:endParaRPr>
          </a:p>
          <a:p>
            <a:pPr marL="0" indent="0" eaLnBrk="0" hangingPunct="0">
              <a:buSzPct val="75000"/>
              <a:buNone/>
              <a:defRPr/>
            </a:pPr>
            <a:endParaRPr lang="en-US" sz="1200" kern="0" dirty="0">
              <a:latin typeface="Georgia" panose="02040502050405020303" pitchFamily="18" charset="0"/>
            </a:endParaRPr>
          </a:p>
          <a:p>
            <a:pPr marL="0" indent="0" eaLnBrk="0" hangingPunct="0">
              <a:buSzPct val="75000"/>
              <a:buNone/>
              <a:defRPr/>
            </a:pPr>
            <a:endParaRPr lang="en-US" sz="1200" kern="0" dirty="0" smtClean="0">
              <a:latin typeface="Georgia" panose="02040502050405020303" pitchFamily="18" charset="0"/>
            </a:endParaRPr>
          </a:p>
          <a:p>
            <a:pPr marL="0" indent="0" eaLnBrk="0" hangingPunct="0">
              <a:buSzPct val="75000"/>
              <a:buNone/>
              <a:defRPr/>
            </a:pPr>
            <a:endParaRPr lang="en-US" sz="1200" kern="0" dirty="0">
              <a:latin typeface="Georgia" panose="02040502050405020303" pitchFamily="18" charset="0"/>
            </a:endParaRPr>
          </a:p>
          <a:p>
            <a:pPr marL="0" indent="0" eaLnBrk="0" hangingPunct="0">
              <a:buSzPct val="75000"/>
              <a:buNone/>
              <a:defRPr/>
            </a:pPr>
            <a:endParaRPr lang="en-US" sz="1200" kern="0" dirty="0" smtClean="0">
              <a:latin typeface="Georgia" panose="02040502050405020303" pitchFamily="18" charset="0"/>
            </a:endParaRPr>
          </a:p>
          <a:p>
            <a:pPr marL="0" indent="0" eaLnBrk="0" hangingPunct="0">
              <a:buSzPct val="75000"/>
              <a:buNone/>
              <a:defRPr/>
            </a:pPr>
            <a:endParaRPr lang="en-US" sz="1200" kern="0" dirty="0">
              <a:latin typeface="Georgia" panose="02040502050405020303" pitchFamily="18" charset="0"/>
            </a:endParaRPr>
          </a:p>
          <a:p>
            <a:pPr marL="0" indent="0" eaLnBrk="0" hangingPunct="0">
              <a:buSzPct val="75000"/>
              <a:buNone/>
              <a:defRPr/>
            </a:pPr>
            <a:endParaRPr lang="en-US" sz="1200" kern="0" dirty="0" smtClean="0">
              <a:latin typeface="Georgia" panose="02040502050405020303" pitchFamily="18" charset="0"/>
            </a:endParaRPr>
          </a:p>
          <a:p>
            <a:pPr marL="0" indent="0" eaLnBrk="0" hangingPunct="0">
              <a:buSzPct val="75000"/>
              <a:buNone/>
              <a:defRPr/>
            </a:pPr>
            <a:endParaRPr lang="en-US" sz="1200" kern="0" dirty="0">
              <a:latin typeface="Georgia" panose="02040502050405020303" pitchFamily="18" charset="0"/>
            </a:endParaRPr>
          </a:p>
          <a:p>
            <a:pPr marL="0" indent="0" eaLnBrk="0" hangingPunct="0">
              <a:buSzPct val="75000"/>
              <a:buNone/>
              <a:defRPr/>
            </a:pPr>
            <a:endParaRPr lang="en-US" sz="1200" kern="0" dirty="0" smtClean="0">
              <a:latin typeface="Georgia" panose="02040502050405020303" pitchFamily="18" charset="0"/>
            </a:endParaRPr>
          </a:p>
          <a:p>
            <a:pPr marL="0" indent="0" eaLnBrk="0" hangingPunct="0">
              <a:buSzPct val="75000"/>
              <a:buNone/>
              <a:defRPr/>
            </a:pPr>
            <a:endParaRPr lang="en-US" sz="1200" kern="0" dirty="0">
              <a:latin typeface="Georgia" panose="02040502050405020303" pitchFamily="18" charset="0"/>
            </a:endParaRPr>
          </a:p>
          <a:p>
            <a:pPr marL="0" indent="0" eaLnBrk="0" hangingPunct="0">
              <a:buSzPct val="75000"/>
              <a:buNone/>
              <a:defRPr/>
            </a:pPr>
            <a:endParaRPr lang="en-US" sz="1200" kern="0" dirty="0" smtClean="0">
              <a:latin typeface="Georgia" panose="02040502050405020303" pitchFamily="18" charset="0"/>
            </a:endParaRPr>
          </a:p>
          <a:p>
            <a:pPr marL="0" indent="0" eaLnBrk="0" hangingPunct="0">
              <a:buSzPct val="75000"/>
              <a:buNone/>
              <a:defRPr/>
            </a:pPr>
            <a:r>
              <a:rPr lang="en-US" sz="1200" kern="0" dirty="0" smtClean="0">
                <a:latin typeface="Georgia" panose="02040502050405020303" pitchFamily="18" charset="0"/>
              </a:rPr>
              <a:t>Please note that stop loss orders were executed during extremely volatile trading days. Most executed orders are highly attributed to the major market correction experienced in mid-September to mid-October of 2014. </a:t>
            </a:r>
            <a:endParaRPr lang="en-US" sz="1200" kern="0" dirty="0">
              <a:latin typeface="Georgia" panose="02040502050405020303" pitchFamily="18" charset="0"/>
            </a:endParaRPr>
          </a:p>
          <a:p>
            <a:pPr>
              <a:buNone/>
            </a:pPr>
            <a:endParaRPr lang="en-US" sz="1200" dirty="0" smtClean="0">
              <a:latin typeface="Georgia" panose="02040502050405020303" pitchFamily="18" charset="0"/>
            </a:endParaRPr>
          </a:p>
        </p:txBody>
      </p:sp>
      <p:pic>
        <p:nvPicPr>
          <p:cNvPr id="33" name="Picture 32"/>
          <p:cNvPicPr>
            <a:picLocks noChangeAspect="1"/>
          </p:cNvPicPr>
          <p:nvPr/>
        </p:nvPicPr>
        <p:blipFill>
          <a:blip r:embed="rId2"/>
          <a:stretch>
            <a:fillRect/>
          </a:stretch>
        </p:blipFill>
        <p:spPr>
          <a:xfrm>
            <a:off x="1230423" y="2995495"/>
            <a:ext cx="6378354" cy="1308422"/>
          </a:xfrm>
          <a:prstGeom prst="rect">
            <a:avLst/>
          </a:prstGeom>
        </p:spPr>
      </p:pic>
    </p:spTree>
    <p:extLst>
      <p:ext uri="{BB962C8B-B14F-4D97-AF65-F5344CB8AC3E}">
        <p14:creationId xmlns:p14="http://schemas.microsoft.com/office/powerpoint/2010/main" val="37705521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722312" y="2338386"/>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3200" b="1" i="0" u="none" strike="noStrike" cap="none" baseline="0">
                <a:solidFill>
                  <a:schemeClr val="dk1"/>
                </a:solidFill>
                <a:latin typeface="Georgia"/>
                <a:ea typeface="Georgia"/>
                <a:cs typeface="Georgia"/>
                <a:sym typeface="Georgia"/>
              </a:rPr>
              <a:t>PORTFOLIO RISK ANALYSIS</a:t>
            </a:r>
          </a:p>
        </p:txBody>
      </p:sp>
      <p:sp>
        <p:nvSpPr>
          <p:cNvPr id="234" name="Shape 234"/>
          <p:cNvSpPr txBox="1">
            <a:spLocks noGrp="1"/>
          </p:cNvSpPr>
          <p:nvPr>
            <p:ph type="body" idx="1"/>
          </p:nvPr>
        </p:nvSpPr>
        <p:spPr>
          <a:xfrm>
            <a:off x="722312" y="838200"/>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baseline="0">
                <a:solidFill>
                  <a:srgbClr val="888888"/>
                </a:solidFill>
                <a:latin typeface="Georgia"/>
                <a:ea typeface="Georgia"/>
                <a:cs typeface="Georgia"/>
                <a:sym typeface="Georgia"/>
              </a:rPr>
              <a:t>Fall 2014</a:t>
            </a:r>
          </a:p>
        </p:txBody>
      </p:sp>
      <p:sp>
        <p:nvSpPr>
          <p:cNvPr id="235" name="Shape 235"/>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5" name="Slide Number Placeholder 17"/>
          <p:cNvSpPr txBox="1">
            <a:spLocks/>
          </p:cNvSpPr>
          <p:nvPr/>
        </p:nvSpPr>
        <p:spPr>
          <a:xfrm>
            <a:off x="8305800" y="6400801"/>
            <a:ext cx="609600" cy="471170"/>
          </a:xfrm>
          <a:prstGeom prst="rect">
            <a:avLst/>
          </a:prstGeom>
          <a:noFill/>
          <a:ln>
            <a:noFill/>
          </a:ln>
        </p:spPr>
        <p:txBody>
          <a:bodyPr vert="horz" lIns="91425" tIns="91425" rIns="91425" bIns="91425" rtlCol="0" anchor="ctr" anchorCtr="0">
            <a:noAutofit/>
          </a:bodyP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54</a:t>
            </a:fld>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85800" y="685800"/>
            <a:ext cx="7467600" cy="7406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600" b="0" i="0" u="none" strike="noStrike" cap="none" baseline="0" dirty="0">
                <a:solidFill>
                  <a:schemeClr val="dk1"/>
                </a:solidFill>
                <a:latin typeface="Georgia"/>
                <a:cs typeface="Georgia"/>
                <a:sym typeface="Arial"/>
              </a:rPr>
              <a:t>Portfolio Risk Analysis </a:t>
            </a:r>
          </a:p>
        </p:txBody>
      </p:sp>
      <p:sp>
        <p:nvSpPr>
          <p:cNvPr id="101" name="Shape 101"/>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102" name="Shape 102"/>
          <p:cNvSpPr txBox="1"/>
          <p:nvPr/>
        </p:nvSpPr>
        <p:spPr>
          <a:xfrm>
            <a:off x="704125" y="1295400"/>
            <a:ext cx="3124199" cy="228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800" b="0" i="0" u="none" strike="noStrike" cap="none" baseline="0" dirty="0">
                <a:solidFill>
                  <a:schemeClr val="dk1"/>
                </a:solidFill>
                <a:latin typeface="Georgia"/>
                <a:ea typeface="Georgia"/>
                <a:cs typeface="Georgia"/>
                <a:sym typeface="Arial"/>
              </a:rPr>
              <a:t>As of </a:t>
            </a:r>
            <a:r>
              <a:rPr lang="en-US" sz="800" dirty="0">
                <a:solidFill>
                  <a:schemeClr val="dk1"/>
                </a:solidFill>
                <a:latin typeface="Georgia"/>
                <a:ea typeface="Georgia"/>
                <a:cs typeface="Georgia"/>
              </a:rPr>
              <a:t>November 30, 2014</a:t>
            </a:r>
          </a:p>
        </p:txBody>
      </p:sp>
      <p:sp>
        <p:nvSpPr>
          <p:cNvPr id="103" name="Shape 103"/>
          <p:cNvSpPr txBox="1"/>
          <p:nvPr/>
        </p:nvSpPr>
        <p:spPr>
          <a:xfrm>
            <a:off x="685800" y="1494100"/>
            <a:ext cx="7467600" cy="4095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STANDARD DEVIATION VS. RETURN (3YR)</a:t>
            </a:r>
          </a:p>
        </p:txBody>
      </p:sp>
      <p:pic>
        <p:nvPicPr>
          <p:cNvPr id="104" name="Shape 104"/>
          <p:cNvPicPr preferRelativeResize="0"/>
          <p:nvPr/>
        </p:nvPicPr>
        <p:blipFill rotWithShape="1">
          <a:blip r:embed="rId3">
            <a:alphaModFix/>
          </a:blip>
          <a:srcRect l="4988" t="1746" r="894" b="7311"/>
          <a:stretch/>
        </p:blipFill>
        <p:spPr>
          <a:xfrm>
            <a:off x="656525" y="1923700"/>
            <a:ext cx="7685100" cy="4500649"/>
          </a:xfrm>
          <a:prstGeom prst="rect">
            <a:avLst/>
          </a:prstGeom>
          <a:noFill/>
          <a:ln>
            <a:noFill/>
          </a:ln>
        </p:spPr>
      </p:pic>
    </p:spTree>
    <p:extLst>
      <p:ext uri="{BB962C8B-B14F-4D97-AF65-F5344CB8AC3E}">
        <p14:creationId xmlns:p14="http://schemas.microsoft.com/office/powerpoint/2010/main" val="15348342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85800" y="685800"/>
            <a:ext cx="7467600" cy="7406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600" b="0" i="0" u="none" strike="noStrike" cap="none" baseline="0" dirty="0">
                <a:solidFill>
                  <a:schemeClr val="dk1"/>
                </a:solidFill>
                <a:latin typeface="Georgia"/>
                <a:cs typeface="Georgia"/>
                <a:sym typeface="Arial"/>
              </a:rPr>
              <a:t>Portfolio Risk Analysis </a:t>
            </a:r>
          </a:p>
        </p:txBody>
      </p:sp>
      <p:sp>
        <p:nvSpPr>
          <p:cNvPr id="110" name="Shape 110"/>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111" name="Shape 111"/>
          <p:cNvSpPr txBox="1"/>
          <p:nvPr/>
        </p:nvSpPr>
        <p:spPr>
          <a:xfrm>
            <a:off x="704125" y="1295400"/>
            <a:ext cx="3124199" cy="228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800" b="0" i="0" u="none" strike="noStrike" cap="none" baseline="0" dirty="0">
                <a:solidFill>
                  <a:schemeClr val="dk1"/>
                </a:solidFill>
                <a:latin typeface="Georgia"/>
                <a:ea typeface="Georgia"/>
                <a:cs typeface="Georgia"/>
                <a:sym typeface="Arial"/>
              </a:rPr>
              <a:t>As of </a:t>
            </a:r>
            <a:r>
              <a:rPr lang="en-US" sz="800" dirty="0">
                <a:solidFill>
                  <a:schemeClr val="dk1"/>
                </a:solidFill>
                <a:latin typeface="Georgia"/>
                <a:ea typeface="Georgia"/>
                <a:cs typeface="Georgia"/>
              </a:rPr>
              <a:t>November 30, 2014</a:t>
            </a:r>
          </a:p>
        </p:txBody>
      </p:sp>
      <p:sp>
        <p:nvSpPr>
          <p:cNvPr id="112" name="Shape 112"/>
          <p:cNvSpPr txBox="1"/>
          <p:nvPr/>
        </p:nvSpPr>
        <p:spPr>
          <a:xfrm>
            <a:off x="685800" y="1494100"/>
            <a:ext cx="7467600" cy="4095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BETA VS. RETURN (3 YR</a:t>
            </a:r>
            <a:r>
              <a:rPr lang="en-US" sz="1400" b="1" i="0" u="none" strike="noStrike" cap="none" baseline="0" dirty="0" smtClean="0">
                <a:solidFill>
                  <a:schemeClr val="dk1"/>
                </a:solidFill>
                <a:latin typeface="Georgia"/>
                <a:ea typeface="Georgia"/>
                <a:cs typeface="Georgia"/>
                <a:sym typeface="Arial"/>
              </a:rPr>
              <a:t>) | PORTFOLIO</a:t>
            </a:r>
            <a:r>
              <a:rPr lang="en-US" sz="1400" b="1" i="0" u="none" strike="noStrike" cap="none" dirty="0" smtClean="0">
                <a:solidFill>
                  <a:schemeClr val="dk1"/>
                </a:solidFill>
                <a:latin typeface="Georgia"/>
                <a:ea typeface="Georgia"/>
                <a:cs typeface="Georgia"/>
                <a:sym typeface="Arial"/>
              </a:rPr>
              <a:t> BETA (3YR): 1.03</a:t>
            </a:r>
            <a:endParaRPr lang="en-US" sz="1400" b="1" i="0" u="none" strike="noStrike" cap="none" baseline="0" dirty="0">
              <a:solidFill>
                <a:schemeClr val="dk1"/>
              </a:solidFill>
              <a:latin typeface="Georgia"/>
              <a:ea typeface="Georgia"/>
              <a:cs typeface="Georgia"/>
              <a:sym typeface="Arial"/>
            </a:endParaRPr>
          </a:p>
        </p:txBody>
      </p:sp>
      <p:pic>
        <p:nvPicPr>
          <p:cNvPr id="113" name="Shape 113"/>
          <p:cNvPicPr preferRelativeResize="0"/>
          <p:nvPr/>
        </p:nvPicPr>
        <p:blipFill rotWithShape="1">
          <a:blip r:embed="rId3">
            <a:alphaModFix/>
          </a:blip>
          <a:srcRect l="1794" t="2543" r="1736" b="2209"/>
          <a:stretch/>
        </p:blipFill>
        <p:spPr>
          <a:xfrm>
            <a:off x="972400" y="1903675"/>
            <a:ext cx="7313484" cy="4497124"/>
          </a:xfrm>
          <a:prstGeom prst="rect">
            <a:avLst/>
          </a:prstGeom>
          <a:noFill/>
          <a:ln>
            <a:noFill/>
          </a:ln>
        </p:spPr>
      </p:pic>
    </p:spTree>
    <p:extLst>
      <p:ext uri="{BB962C8B-B14F-4D97-AF65-F5344CB8AC3E}">
        <p14:creationId xmlns:p14="http://schemas.microsoft.com/office/powerpoint/2010/main" val="36842066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85800" y="685800"/>
            <a:ext cx="7467600" cy="7407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600" b="0" i="0" u="none" strike="noStrike" cap="none" baseline="0" dirty="0">
                <a:solidFill>
                  <a:schemeClr val="dk1"/>
                </a:solidFill>
                <a:latin typeface="Georgia"/>
                <a:cs typeface="Georgia"/>
                <a:sym typeface="Arial"/>
              </a:rPr>
              <a:t>Portfolio Risk Analysis </a:t>
            </a:r>
          </a:p>
        </p:txBody>
      </p:sp>
      <p:sp>
        <p:nvSpPr>
          <p:cNvPr id="119" name="Shape 119"/>
          <p:cNvSpPr txBox="1">
            <a:spLocks noGrp="1"/>
          </p:cNvSpPr>
          <p:nvPr>
            <p:ph type="sldNum" idx="12"/>
          </p:nvPr>
        </p:nvSpPr>
        <p:spPr>
          <a:xfrm>
            <a:off x="8610600" y="6400800"/>
            <a:ext cx="609599" cy="4713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120" name="Shape 120"/>
          <p:cNvSpPr txBox="1"/>
          <p:nvPr/>
        </p:nvSpPr>
        <p:spPr>
          <a:xfrm>
            <a:off x="704125" y="1295400"/>
            <a:ext cx="3124199" cy="228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800" b="0" i="0" u="none" strike="noStrike" cap="none" baseline="0" dirty="0">
                <a:solidFill>
                  <a:schemeClr val="dk1"/>
                </a:solidFill>
                <a:latin typeface="Georgia"/>
                <a:ea typeface="Georgia"/>
                <a:cs typeface="Georgia"/>
                <a:sym typeface="Arial"/>
              </a:rPr>
              <a:t>As of </a:t>
            </a:r>
            <a:r>
              <a:rPr lang="en-US" sz="800" dirty="0">
                <a:solidFill>
                  <a:schemeClr val="dk1"/>
                </a:solidFill>
                <a:latin typeface="Georgia"/>
                <a:ea typeface="Georgia"/>
                <a:cs typeface="Georgia"/>
              </a:rPr>
              <a:t>November 30, 2014</a:t>
            </a:r>
          </a:p>
        </p:txBody>
      </p:sp>
      <p:sp>
        <p:nvSpPr>
          <p:cNvPr id="121" name="Shape 121"/>
          <p:cNvSpPr txBox="1"/>
          <p:nvPr/>
        </p:nvSpPr>
        <p:spPr>
          <a:xfrm>
            <a:off x="685800" y="1494100"/>
            <a:ext cx="7467600" cy="4095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b="1" dirty="0">
                <a:solidFill>
                  <a:schemeClr val="dk1"/>
                </a:solidFill>
                <a:latin typeface="Georgia"/>
                <a:ea typeface="Georgia"/>
                <a:cs typeface="Georgia"/>
              </a:rPr>
              <a:t>MORNINGSTAR RISK</a:t>
            </a:r>
            <a:r>
              <a:rPr lang="en-US" sz="1400" b="1" i="0" u="none" strike="noStrike" cap="none" baseline="0" dirty="0">
                <a:solidFill>
                  <a:schemeClr val="dk1"/>
                </a:solidFill>
                <a:latin typeface="Georgia"/>
                <a:ea typeface="Georgia"/>
                <a:cs typeface="Georgia"/>
                <a:sym typeface="Arial"/>
              </a:rPr>
              <a:t> VS. R</a:t>
            </a:r>
            <a:r>
              <a:rPr lang="en-US" b="1" dirty="0">
                <a:solidFill>
                  <a:schemeClr val="dk1"/>
                </a:solidFill>
                <a:latin typeface="Georgia"/>
                <a:ea typeface="Georgia"/>
                <a:cs typeface="Georgia"/>
              </a:rPr>
              <a:t>E</a:t>
            </a:r>
            <a:r>
              <a:rPr lang="en-US" sz="1400" b="1" i="0" u="none" strike="noStrike" cap="none" baseline="0" dirty="0">
                <a:solidFill>
                  <a:schemeClr val="dk1"/>
                </a:solidFill>
                <a:latin typeface="Georgia"/>
                <a:ea typeface="Georgia"/>
                <a:cs typeface="Georgia"/>
                <a:sym typeface="Arial"/>
              </a:rPr>
              <a:t>TURN (</a:t>
            </a:r>
            <a:r>
              <a:rPr lang="en-US" b="1" dirty="0">
                <a:solidFill>
                  <a:schemeClr val="dk1"/>
                </a:solidFill>
                <a:latin typeface="Georgia"/>
                <a:ea typeface="Georgia"/>
                <a:cs typeface="Georgia"/>
              </a:rPr>
              <a:t>3</a:t>
            </a:r>
            <a:r>
              <a:rPr lang="en-US" sz="1400" b="1" i="0" u="none" strike="noStrike" cap="none" baseline="0" dirty="0">
                <a:solidFill>
                  <a:schemeClr val="dk1"/>
                </a:solidFill>
                <a:latin typeface="Georgia"/>
                <a:ea typeface="Georgia"/>
                <a:cs typeface="Georgia"/>
                <a:sym typeface="Arial"/>
              </a:rPr>
              <a:t> YR)</a:t>
            </a:r>
          </a:p>
        </p:txBody>
      </p:sp>
      <p:pic>
        <p:nvPicPr>
          <p:cNvPr id="2" name="Picture 1" descr="morningstar risk.png"/>
          <p:cNvPicPr>
            <a:picLocks noChangeAspect="1"/>
          </p:cNvPicPr>
          <p:nvPr/>
        </p:nvPicPr>
        <p:blipFill rotWithShape="1">
          <a:blip r:embed="rId3">
            <a:extLst>
              <a:ext uri="{28A0092B-C50C-407E-A947-70E740481C1C}">
                <a14:useLocalDpi xmlns:a14="http://schemas.microsoft.com/office/drawing/2010/main" val="0"/>
              </a:ext>
            </a:extLst>
          </a:blip>
          <a:srcRect l="1864" t="3138" r="890" b="2837"/>
          <a:stretch/>
        </p:blipFill>
        <p:spPr>
          <a:xfrm>
            <a:off x="596715" y="1903600"/>
            <a:ext cx="8084906" cy="4338595"/>
          </a:xfrm>
          <a:prstGeom prst="rect">
            <a:avLst/>
          </a:prstGeom>
        </p:spPr>
      </p:pic>
    </p:spTree>
    <p:extLst>
      <p:ext uri="{BB962C8B-B14F-4D97-AF65-F5344CB8AC3E}">
        <p14:creationId xmlns:p14="http://schemas.microsoft.com/office/powerpoint/2010/main" val="22069191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85800" y="685800"/>
            <a:ext cx="7467600" cy="7406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600" b="0" i="0" u="none" strike="noStrike" cap="none" baseline="0" dirty="0">
                <a:solidFill>
                  <a:schemeClr val="dk1"/>
                </a:solidFill>
                <a:latin typeface="Georgia"/>
                <a:cs typeface="Georgia"/>
                <a:sym typeface="Arial"/>
              </a:rPr>
              <a:t>Portfolio Risk Analysis </a:t>
            </a:r>
          </a:p>
        </p:txBody>
      </p:sp>
      <p:sp>
        <p:nvSpPr>
          <p:cNvPr id="128" name="Shape 128"/>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129" name="Shape 129"/>
          <p:cNvSpPr txBox="1"/>
          <p:nvPr/>
        </p:nvSpPr>
        <p:spPr>
          <a:xfrm>
            <a:off x="704125" y="1295400"/>
            <a:ext cx="3124199" cy="228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800" b="0" i="0" u="none" strike="noStrike" cap="none" baseline="0" dirty="0">
                <a:solidFill>
                  <a:schemeClr val="dk1"/>
                </a:solidFill>
                <a:latin typeface="Georgia"/>
                <a:ea typeface="Georgia"/>
                <a:cs typeface="Georgia"/>
                <a:sym typeface="Arial"/>
              </a:rPr>
              <a:t>As of </a:t>
            </a:r>
            <a:r>
              <a:rPr lang="en-US" sz="800" dirty="0">
                <a:solidFill>
                  <a:schemeClr val="dk1"/>
                </a:solidFill>
                <a:latin typeface="Georgia"/>
                <a:ea typeface="Georgia"/>
                <a:cs typeface="Georgia"/>
              </a:rPr>
              <a:t>December </a:t>
            </a:r>
            <a:r>
              <a:rPr lang="en-US" sz="800" b="0" i="0" u="none" strike="noStrike" cap="none" baseline="0" dirty="0">
                <a:solidFill>
                  <a:schemeClr val="dk1"/>
                </a:solidFill>
                <a:latin typeface="Georgia"/>
                <a:ea typeface="Georgia"/>
                <a:cs typeface="Georgia"/>
                <a:sym typeface="Arial"/>
              </a:rPr>
              <a:t>4, 2014</a:t>
            </a:r>
          </a:p>
        </p:txBody>
      </p:sp>
      <p:sp>
        <p:nvSpPr>
          <p:cNvPr id="130" name="Shape 130"/>
          <p:cNvSpPr txBox="1"/>
          <p:nvPr/>
        </p:nvSpPr>
        <p:spPr>
          <a:xfrm>
            <a:off x="685800" y="1494100"/>
            <a:ext cx="7467600" cy="4095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CORRELATION MATRIX</a:t>
            </a:r>
          </a:p>
        </p:txBody>
      </p:sp>
      <p:sp>
        <p:nvSpPr>
          <p:cNvPr id="131" name="Shape 131"/>
          <p:cNvSpPr txBox="1">
            <a:spLocks noGrp="1"/>
          </p:cNvSpPr>
          <p:nvPr>
            <p:ph type="body" idx="1"/>
          </p:nvPr>
        </p:nvSpPr>
        <p:spPr>
          <a:xfrm>
            <a:off x="523352" y="5410200"/>
            <a:ext cx="7924799" cy="762000"/>
          </a:xfrm>
          <a:prstGeom prst="rect">
            <a:avLst/>
          </a:prstGeom>
          <a:noFill/>
          <a:ln>
            <a:noFill/>
          </a:ln>
        </p:spPr>
        <p:txBody>
          <a:bodyPr lIns="91425" tIns="45700" rIns="91425" bIns="45700" anchor="t" anchorCtr="0">
            <a:noAutofit/>
          </a:bodyPr>
          <a:lstStyle/>
          <a:p>
            <a:pPr marL="342900" marR="0" lvl="0" indent="-342900" algn="ctr" rtl="0">
              <a:lnSpc>
                <a:spcPct val="110000"/>
              </a:lnSpc>
              <a:spcBef>
                <a:spcPts val="0"/>
              </a:spcBef>
              <a:buClr>
                <a:schemeClr val="accent2"/>
              </a:buClr>
              <a:buFont typeface="Arial"/>
              <a:buNone/>
            </a:pPr>
            <a:endParaRPr b="1" dirty="0">
              <a:solidFill>
                <a:schemeClr val="dk1"/>
              </a:solidFill>
            </a:endParaRPr>
          </a:p>
          <a:p>
            <a:pPr marL="342900" marR="0" lvl="0" indent="-342900" algn="ctr" rtl="0">
              <a:lnSpc>
                <a:spcPct val="110000"/>
              </a:lnSpc>
              <a:spcBef>
                <a:spcPts val="0"/>
              </a:spcBef>
              <a:buClr>
                <a:schemeClr val="accent2"/>
              </a:buClr>
              <a:buSzPct val="25000"/>
              <a:buFont typeface="Arial"/>
              <a:buNone/>
            </a:pPr>
            <a:r>
              <a:rPr lang="en-US" sz="1400" b="1" i="0" u="none" strike="noStrike" cap="none" baseline="0" dirty="0">
                <a:solidFill>
                  <a:schemeClr val="dk1"/>
                </a:solidFill>
                <a:sym typeface="Arial"/>
              </a:rPr>
              <a:t>Portfolio remains highly diversified with just </a:t>
            </a:r>
            <a:r>
              <a:rPr lang="en-US" b="1" dirty="0">
                <a:solidFill>
                  <a:schemeClr val="dk1"/>
                </a:solidFill>
              </a:rPr>
              <a:t>three</a:t>
            </a:r>
            <a:r>
              <a:rPr lang="en-US" sz="1400" b="1" i="0" u="none" strike="noStrike" cap="none" baseline="0" dirty="0">
                <a:solidFill>
                  <a:schemeClr val="dk1"/>
                </a:solidFill>
                <a:sym typeface="Arial"/>
              </a:rPr>
              <a:t> securit</a:t>
            </a:r>
            <a:r>
              <a:rPr lang="en-US" b="1" dirty="0">
                <a:solidFill>
                  <a:schemeClr val="dk1"/>
                </a:solidFill>
              </a:rPr>
              <a:t>ies and </a:t>
            </a:r>
            <a:r>
              <a:rPr lang="en-US" sz="1400" b="1" i="0" u="none" strike="noStrike" cap="none" baseline="0" dirty="0">
                <a:solidFill>
                  <a:schemeClr val="dk1"/>
                </a:solidFill>
                <a:sym typeface="Arial"/>
              </a:rPr>
              <a:t>the SPDR SP 500 ETF showing</a:t>
            </a:r>
            <a:r>
              <a:rPr lang="en-US" dirty="0"/>
              <a:t> </a:t>
            </a:r>
            <a:r>
              <a:rPr lang="en-US" sz="1400" b="1" i="0" u="none" strike="noStrike" cap="none" baseline="0" dirty="0">
                <a:solidFill>
                  <a:schemeClr val="dk1"/>
                </a:solidFill>
                <a:sym typeface="Arial"/>
              </a:rPr>
              <a:t>a correlation coefficient greater than 0.70.</a:t>
            </a:r>
          </a:p>
          <a:p>
            <a:pPr marL="342900" marR="0" lvl="0" indent="-342900" algn="l" rtl="0">
              <a:lnSpc>
                <a:spcPct val="110000"/>
              </a:lnSpc>
              <a:spcBef>
                <a:spcPts val="320"/>
              </a:spcBef>
              <a:buClr>
                <a:schemeClr val="accent2"/>
              </a:buClr>
              <a:buFont typeface="Arial"/>
              <a:buNone/>
            </a:pPr>
            <a:endParaRPr sz="1600" b="0" i="0" u="none" strike="noStrike" cap="none" baseline="0" dirty="0">
              <a:solidFill>
                <a:schemeClr val="dk1"/>
              </a:solidFill>
              <a:sym typeface="Arial"/>
            </a:endParaRPr>
          </a:p>
        </p:txBody>
      </p:sp>
      <p:pic>
        <p:nvPicPr>
          <p:cNvPr id="132" name="Shape 132"/>
          <p:cNvPicPr preferRelativeResize="0"/>
          <p:nvPr/>
        </p:nvPicPr>
        <p:blipFill>
          <a:blip r:embed="rId3">
            <a:alphaModFix/>
          </a:blip>
          <a:stretch>
            <a:fillRect/>
          </a:stretch>
        </p:blipFill>
        <p:spPr>
          <a:xfrm>
            <a:off x="382075" y="1816850"/>
            <a:ext cx="8305574" cy="3748874"/>
          </a:xfrm>
          <a:prstGeom prst="rect">
            <a:avLst/>
          </a:prstGeom>
          <a:noFill/>
          <a:ln>
            <a:noFill/>
          </a:ln>
        </p:spPr>
      </p:pic>
    </p:spTree>
    <p:extLst>
      <p:ext uri="{BB962C8B-B14F-4D97-AF65-F5344CB8AC3E}">
        <p14:creationId xmlns:p14="http://schemas.microsoft.com/office/powerpoint/2010/main" val="193943056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722312" y="2338386"/>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3200" b="1" i="0" u="none" strike="noStrike" cap="none" baseline="0">
                <a:solidFill>
                  <a:schemeClr val="dk1"/>
                </a:solidFill>
                <a:latin typeface="Georgia"/>
                <a:ea typeface="Georgia"/>
                <a:cs typeface="Georgia"/>
                <a:sym typeface="Georgia"/>
              </a:rPr>
              <a:t>PERFORMANCE</a:t>
            </a:r>
          </a:p>
        </p:txBody>
      </p:sp>
      <p:sp>
        <p:nvSpPr>
          <p:cNvPr id="241" name="Shape 241"/>
          <p:cNvSpPr txBox="1">
            <a:spLocks noGrp="1"/>
          </p:cNvSpPr>
          <p:nvPr>
            <p:ph type="body" idx="1"/>
          </p:nvPr>
        </p:nvSpPr>
        <p:spPr>
          <a:xfrm>
            <a:off x="722312" y="838200"/>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baseline="0">
                <a:solidFill>
                  <a:srgbClr val="888888"/>
                </a:solidFill>
                <a:latin typeface="Georgia"/>
                <a:ea typeface="Georgia"/>
                <a:cs typeface="Georgia"/>
                <a:sym typeface="Georgia"/>
              </a:rPr>
              <a:t>Fall 2014</a:t>
            </a:r>
          </a:p>
        </p:txBody>
      </p:sp>
      <p:sp>
        <p:nvSpPr>
          <p:cNvPr id="242" name="Shape 242"/>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5" name="Slide Number Placeholder 17"/>
          <p:cNvSpPr txBox="1">
            <a:spLocks/>
          </p:cNvSpPr>
          <p:nvPr/>
        </p:nvSpPr>
        <p:spPr>
          <a:xfrm>
            <a:off x="8305800" y="6400801"/>
            <a:ext cx="609600" cy="471170"/>
          </a:xfrm>
          <a:prstGeom prst="rect">
            <a:avLst/>
          </a:prstGeom>
          <a:noFill/>
          <a:ln>
            <a:noFill/>
          </a:ln>
        </p:spPr>
        <p:txBody>
          <a:bodyPr vert="horz" lIns="91425" tIns="91425" rIns="91425" bIns="91425" rtlCol="0" anchor="ctr" anchorCtr="0">
            <a:noAutofit/>
          </a:bodyP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59</a:t>
            </a:fld>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722312" y="2338386"/>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3200" b="1" i="0" u="none" strike="noStrike" cap="none" baseline="0">
                <a:solidFill>
                  <a:schemeClr val="dk1"/>
                </a:solidFill>
                <a:latin typeface="Georgia"/>
                <a:ea typeface="Georgia"/>
                <a:cs typeface="Georgia"/>
                <a:sym typeface="Georgia"/>
              </a:rPr>
              <a:t>ECONOMIC CONDITIONS</a:t>
            </a:r>
          </a:p>
        </p:txBody>
      </p:sp>
      <p:sp>
        <p:nvSpPr>
          <p:cNvPr id="150" name="Shape 150"/>
          <p:cNvSpPr txBox="1">
            <a:spLocks noGrp="1"/>
          </p:cNvSpPr>
          <p:nvPr>
            <p:ph type="body" idx="1"/>
          </p:nvPr>
        </p:nvSpPr>
        <p:spPr>
          <a:xfrm>
            <a:off x="722312" y="838200"/>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baseline="0">
                <a:solidFill>
                  <a:srgbClr val="888888"/>
                </a:solidFill>
                <a:latin typeface="Georgia"/>
                <a:ea typeface="Georgia"/>
                <a:cs typeface="Georgia"/>
                <a:sym typeface="Georgia"/>
              </a:rPr>
              <a:t>Fall 2014</a:t>
            </a:r>
          </a:p>
        </p:txBody>
      </p:sp>
      <p:sp>
        <p:nvSpPr>
          <p:cNvPr id="151" name="Shape 151"/>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152" name="Shape 152"/>
          <p:cNvSpPr/>
          <p:nvPr/>
        </p:nvSpPr>
        <p:spPr>
          <a:xfrm>
            <a:off x="2286000" y="3105834"/>
            <a:ext cx="45720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Georgia"/>
                <a:ea typeface="Georgia"/>
                <a:cs typeface="Georgia"/>
                <a:sym typeface="Arial"/>
              </a:rPr>
              <a:t/>
            </a:r>
            <a:br>
              <a:rPr lang="en-US" sz="1800" b="0" i="0" u="none" strike="noStrike" cap="none" baseline="0" dirty="0">
                <a:solidFill>
                  <a:schemeClr val="dk1"/>
                </a:solidFill>
                <a:latin typeface="Georgia"/>
                <a:ea typeface="Georgia"/>
                <a:cs typeface="Georgia"/>
                <a:sym typeface="Arial"/>
              </a:rPr>
            </a:br>
            <a:endParaRPr lang="en-US" sz="1800" b="0" i="0" u="none" strike="noStrike" cap="none" baseline="0" dirty="0">
              <a:solidFill>
                <a:schemeClr val="dk1"/>
              </a:solidFill>
              <a:latin typeface="Georgia"/>
              <a:ea typeface="Georgia"/>
              <a:cs typeface="Georgia"/>
              <a:sym typeface="Arial"/>
            </a:endParaRPr>
          </a:p>
        </p:txBody>
      </p:sp>
      <p:sp>
        <p:nvSpPr>
          <p:cNvPr id="6" name="Slide Number Placeholder 17"/>
          <p:cNvSpPr txBox="1">
            <a:spLocks/>
          </p:cNvSpPr>
          <p:nvPr/>
        </p:nvSpPr>
        <p:spPr>
          <a:xfrm>
            <a:off x="8305800" y="6400801"/>
            <a:ext cx="609600" cy="471170"/>
          </a:xfrm>
          <a:prstGeom prst="rect">
            <a:avLst/>
          </a:prstGeom>
          <a:noFill/>
          <a:ln>
            <a:noFill/>
          </a:ln>
        </p:spPr>
        <p:txBody>
          <a:bodyPr vert="horz" lIns="91425" tIns="91425" rIns="91425" bIns="91425" rtlCol="0" anchor="ctr" anchorCtr="0">
            <a:noAutofit/>
          </a:bodyP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6</a:t>
            </a:fld>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pic>
        <p:nvPicPr>
          <p:cNvPr id="247" name="Shape 247"/>
          <p:cNvPicPr preferRelativeResize="0">
            <a:picLocks noGrp="1"/>
          </p:cNvPicPr>
          <p:nvPr>
            <p:ph type="body" idx="4294967295"/>
          </p:nvPr>
        </p:nvPicPr>
        <p:blipFill rotWithShape="1">
          <a:blip r:embed="rId3">
            <a:alphaModFix/>
          </a:blip>
          <a:srcRect t="-42770" b="-42770"/>
          <a:stretch/>
        </p:blipFill>
        <p:spPr>
          <a:xfrm>
            <a:off x="1580444" y="-998538"/>
            <a:ext cx="5954713" cy="8064501"/>
          </a:xfrm>
          <a:prstGeom prst="rect">
            <a:avLst/>
          </a:prstGeom>
          <a:noFill/>
          <a:ln>
            <a:noFill/>
          </a:ln>
        </p:spPr>
      </p:pic>
      <p:sp>
        <p:nvSpPr>
          <p:cNvPr id="248" name="Shape 248"/>
          <p:cNvSpPr txBox="1">
            <a:spLocks noGrp="1"/>
          </p:cNvSpPr>
          <p:nvPr>
            <p:ph type="title" idx="4294967295"/>
          </p:nvPr>
        </p:nvSpPr>
        <p:spPr>
          <a:xfrm>
            <a:off x="508000" y="5059363"/>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Portfolio Holdings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255" name="Shape 255"/>
          <p:cNvSpPr txBox="1">
            <a:spLocks noGrp="1"/>
          </p:cNvSpPr>
          <p:nvPr>
            <p:ph type="body" idx="4294967295"/>
          </p:nvPr>
        </p:nvSpPr>
        <p:spPr>
          <a:xfrm>
            <a:off x="508000" y="1874838"/>
            <a:ext cx="3810000" cy="3871912"/>
          </a:xfrm>
          <a:prstGeom prst="rect">
            <a:avLst/>
          </a:prstGeom>
          <a:noFill/>
          <a:ln>
            <a:noFill/>
          </a:ln>
        </p:spPr>
        <p:txBody>
          <a:bodyPr lIns="91425" tIns="91425" rIns="91425" bIns="91425" anchor="t" anchorCtr="0">
            <a:noAutofit/>
          </a:bodyPr>
          <a:lstStyle/>
          <a:p>
            <a:pPr marL="457200" marR="0" lvl="0" indent="-342900" algn="l" rtl="0">
              <a:spcBef>
                <a:spcPts val="0"/>
              </a:spcBef>
              <a:buClr>
                <a:schemeClr val="dk1"/>
              </a:buClr>
              <a:buSzPct val="100000"/>
              <a:buFont typeface="Georgia"/>
              <a:buAutoNum type="romanUcPeriod"/>
            </a:pPr>
            <a:r>
              <a:rPr lang="en-US" sz="1800" b="0" i="0" u="none" strike="noStrike" cap="none" baseline="0" dirty="0">
                <a:solidFill>
                  <a:schemeClr val="dk1"/>
                </a:solidFill>
                <a:latin typeface="Georgia"/>
                <a:ea typeface="Georgia"/>
                <a:cs typeface="Georgia"/>
                <a:sym typeface="Georgia"/>
              </a:rPr>
              <a:t>Portfolio Analysis </a:t>
            </a:r>
          </a:p>
          <a:p>
            <a:pPr marL="457200" marR="0" lvl="0" indent="-342900" algn="l" rtl="0">
              <a:spcBef>
                <a:spcPts val="0"/>
              </a:spcBef>
              <a:buClr>
                <a:schemeClr val="dk1"/>
              </a:buClr>
              <a:buSzPct val="100000"/>
              <a:buFont typeface="Georgia"/>
              <a:buAutoNum type="romanUcPeriod"/>
            </a:pPr>
            <a:r>
              <a:rPr lang="en-US" sz="1800" b="0" i="0" u="none" strike="noStrike" cap="none" baseline="0" dirty="0">
                <a:solidFill>
                  <a:schemeClr val="dk1"/>
                </a:solidFill>
                <a:latin typeface="Georgia"/>
                <a:ea typeface="Georgia"/>
                <a:cs typeface="Georgia"/>
                <a:sym typeface="Georgia"/>
              </a:rPr>
              <a:t>Portfolio Risk/Return </a:t>
            </a:r>
          </a:p>
          <a:p>
            <a:pPr marL="457200" marR="0" lvl="0" indent="-342900" algn="l" rtl="0">
              <a:spcBef>
                <a:spcPts val="0"/>
              </a:spcBef>
              <a:buClr>
                <a:schemeClr val="dk1"/>
              </a:buClr>
              <a:buSzPct val="100000"/>
              <a:buFont typeface="Georgia"/>
              <a:buAutoNum type="romanUcPeriod"/>
            </a:pPr>
            <a:r>
              <a:rPr lang="en-US" sz="1800" b="0" i="0" u="none" strike="noStrike" cap="none" baseline="0" dirty="0">
                <a:solidFill>
                  <a:schemeClr val="dk1"/>
                </a:solidFill>
                <a:latin typeface="Georgia"/>
                <a:ea typeface="Georgia"/>
                <a:cs typeface="Georgia"/>
                <a:sym typeface="Georgia"/>
              </a:rPr>
              <a:t>Portfolio Performance </a:t>
            </a:r>
          </a:p>
          <a:p>
            <a:pPr marL="457200" marR="0" lvl="0" indent="-342900" algn="l" rtl="0">
              <a:spcBef>
                <a:spcPts val="0"/>
              </a:spcBef>
              <a:buClr>
                <a:schemeClr val="dk1"/>
              </a:buClr>
              <a:buSzPct val="100000"/>
              <a:buFont typeface="Georgia"/>
              <a:buAutoNum type="romanUcPeriod"/>
            </a:pPr>
            <a:r>
              <a:rPr lang="en-US" sz="1800" b="0" i="0" u="none" strike="noStrike" cap="none" baseline="0" dirty="0">
                <a:solidFill>
                  <a:schemeClr val="dk1"/>
                </a:solidFill>
                <a:latin typeface="Georgia"/>
                <a:ea typeface="Georgia"/>
                <a:cs typeface="Georgia"/>
                <a:sym typeface="Georgia"/>
              </a:rPr>
              <a:t>Top 10 Holdings (% Assets) </a:t>
            </a:r>
          </a:p>
          <a:p>
            <a:pPr marL="457200" marR="0" lvl="0" indent="-342900" algn="l" rtl="0">
              <a:spcBef>
                <a:spcPts val="0"/>
              </a:spcBef>
              <a:buClr>
                <a:schemeClr val="dk1"/>
              </a:buClr>
              <a:buSzPct val="100000"/>
              <a:buFont typeface="Georgia"/>
              <a:buAutoNum type="romanUcPeriod"/>
            </a:pPr>
            <a:r>
              <a:rPr lang="en-US" sz="1800" b="0" i="0" u="none" strike="noStrike" cap="none" baseline="0" dirty="0">
                <a:solidFill>
                  <a:schemeClr val="dk1"/>
                </a:solidFill>
                <a:latin typeface="Georgia"/>
                <a:ea typeface="Georgia"/>
                <a:cs typeface="Georgia"/>
                <a:sym typeface="Georgia"/>
              </a:rPr>
              <a:t>Top 5 Winners</a:t>
            </a:r>
          </a:p>
          <a:p>
            <a:pPr marL="457200" marR="0" lvl="0" indent="-342900" algn="l" rtl="0">
              <a:spcBef>
                <a:spcPts val="0"/>
              </a:spcBef>
              <a:buClr>
                <a:schemeClr val="dk1"/>
              </a:buClr>
              <a:buSzPct val="100000"/>
              <a:buFont typeface="Georgia"/>
              <a:buAutoNum type="romanUcPeriod"/>
            </a:pPr>
            <a:r>
              <a:rPr lang="en-US" sz="1800" b="0" i="0" u="none" strike="noStrike" cap="none" baseline="0" dirty="0">
                <a:solidFill>
                  <a:schemeClr val="dk1"/>
                </a:solidFill>
                <a:latin typeface="Georgia"/>
                <a:ea typeface="Georgia"/>
                <a:cs typeface="Georgia"/>
                <a:sym typeface="Georgia"/>
              </a:rPr>
              <a:t>Top 5 Losers   </a:t>
            </a:r>
          </a:p>
          <a:p>
            <a:pPr marL="0" marR="0" lvl="0" indent="0" algn="l" rtl="0">
              <a:spcBef>
                <a:spcPts val="0"/>
              </a:spcBef>
              <a:buClr>
                <a:schemeClr val="dk1"/>
              </a:buClr>
              <a:buFont typeface="Arial"/>
              <a:buNone/>
            </a:pPr>
            <a:endParaRPr sz="2800" b="0" i="0" u="none" strike="noStrike" cap="none" baseline="0" dirty="0">
              <a:solidFill>
                <a:schemeClr val="dk1"/>
              </a:solidFill>
              <a:latin typeface="Georgia"/>
              <a:ea typeface="Georgia"/>
              <a:cs typeface="Georgia"/>
              <a:sym typeface="Arial"/>
            </a:endParaRPr>
          </a:p>
        </p:txBody>
      </p:sp>
      <p:sp>
        <p:nvSpPr>
          <p:cNvPr id="254" name="Shape 254"/>
          <p:cNvSpPr txBox="1">
            <a:spLocks noGrp="1"/>
          </p:cNvSpPr>
          <p:nvPr>
            <p:ph type="title" idx="4294967295"/>
          </p:nvPr>
        </p:nvSpPr>
        <p:spPr>
          <a:xfrm>
            <a:off x="225778" y="609600"/>
            <a:ext cx="77724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2800" b="0" i="0" u="none" strike="noStrike" cap="none" baseline="0" dirty="0">
                <a:solidFill>
                  <a:schemeClr val="dk1"/>
                </a:solidFill>
                <a:latin typeface="Georgia"/>
                <a:ea typeface="Georgia"/>
                <a:cs typeface="Georgia"/>
                <a:sym typeface="Georgia"/>
              </a:rPr>
              <a:t>Contents</a:t>
            </a:r>
          </a:p>
          <a:p>
            <a:pPr marL="0" marR="0" lvl="0" indent="0" algn="l" rtl="0">
              <a:spcBef>
                <a:spcPts val="0"/>
              </a:spcBef>
              <a:buClr>
                <a:schemeClr val="dk1"/>
              </a:buClr>
              <a:buFont typeface="Arial"/>
              <a:buNone/>
            </a:pPr>
            <a:endParaRPr sz="4400" b="0" i="0" u="none" strike="noStrike" cap="none" baseline="0" dirty="0">
              <a:solidFill>
                <a:schemeClr val="dk1"/>
              </a:solidFill>
              <a:latin typeface="Georgia"/>
              <a:ea typeface="Georgia"/>
              <a:cs typeface="Georgia"/>
              <a:sym typeface="Arial"/>
            </a:endParaRPr>
          </a:p>
        </p:txBody>
      </p:sp>
      <p:pic>
        <p:nvPicPr>
          <p:cNvPr id="256" name="Shape 256"/>
          <p:cNvPicPr preferRelativeResize="0"/>
          <p:nvPr/>
        </p:nvPicPr>
        <p:blipFill rotWithShape="1">
          <a:blip r:embed="rId3">
            <a:alphaModFix/>
          </a:blip>
          <a:srcRect/>
          <a:stretch/>
        </p:blipFill>
        <p:spPr>
          <a:xfrm>
            <a:off x="5750426" y="1875466"/>
            <a:ext cx="2707774" cy="305018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261" name="Shape 261"/>
          <p:cNvSpPr txBox="1">
            <a:spLocks noGrp="1"/>
          </p:cNvSpPr>
          <p:nvPr>
            <p:ph type="title" idx="4294967295"/>
          </p:nvPr>
        </p:nvSpPr>
        <p:spPr>
          <a:xfrm>
            <a:off x="0" y="381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Portfolio Analysis </a:t>
            </a:r>
          </a:p>
        </p:txBody>
      </p:sp>
      <p:pic>
        <p:nvPicPr>
          <p:cNvPr id="262" name="Shape 262"/>
          <p:cNvPicPr preferRelativeResize="0"/>
          <p:nvPr/>
        </p:nvPicPr>
        <p:blipFill rotWithShape="1">
          <a:blip r:embed="rId3">
            <a:alphaModFix/>
          </a:blip>
          <a:srcRect/>
          <a:stretch/>
        </p:blipFill>
        <p:spPr>
          <a:xfrm>
            <a:off x="629770" y="1585458"/>
            <a:ext cx="7549195" cy="300832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267" name="Shape 267"/>
          <p:cNvSpPr txBox="1">
            <a:spLocks noGrp="1"/>
          </p:cNvSpPr>
          <p:nvPr>
            <p:ph type="title" idx="4294967295"/>
          </p:nvPr>
        </p:nvSpPr>
        <p:spPr>
          <a:xfrm>
            <a:off x="0" y="381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a:solidFill>
                  <a:schemeClr val="dk1"/>
                </a:solidFill>
                <a:latin typeface="Georgia"/>
                <a:ea typeface="Georgia"/>
                <a:cs typeface="Georgia"/>
                <a:sym typeface="Georgia"/>
              </a:rPr>
              <a:t>Portfolio Analysis </a:t>
            </a:r>
          </a:p>
        </p:txBody>
      </p:sp>
      <p:pic>
        <p:nvPicPr>
          <p:cNvPr id="268" name="Shape 268"/>
          <p:cNvPicPr preferRelativeResize="0"/>
          <p:nvPr/>
        </p:nvPicPr>
        <p:blipFill rotWithShape="1">
          <a:blip r:embed="rId3">
            <a:alphaModFix/>
          </a:blip>
          <a:srcRect/>
          <a:stretch/>
        </p:blipFill>
        <p:spPr>
          <a:xfrm>
            <a:off x="685800" y="1686766"/>
            <a:ext cx="5026500" cy="40095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273" name="Shape 273"/>
          <p:cNvSpPr txBox="1">
            <a:spLocks noGrp="1"/>
          </p:cNvSpPr>
          <p:nvPr>
            <p:ph type="title" idx="4294967295"/>
          </p:nvPr>
        </p:nvSpPr>
        <p:spPr>
          <a:xfrm>
            <a:off x="0" y="-128588"/>
            <a:ext cx="7772400" cy="114300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a:solidFill>
                  <a:schemeClr val="dk1"/>
                </a:solidFill>
                <a:latin typeface="Georgia"/>
                <a:ea typeface="Georgia"/>
                <a:cs typeface="Georgia"/>
                <a:sym typeface="Georgia"/>
              </a:rPr>
              <a:t>Portfolio Analysis </a:t>
            </a:r>
          </a:p>
        </p:txBody>
      </p:sp>
      <p:sp>
        <p:nvSpPr>
          <p:cNvPr id="274" name="Shape 274"/>
          <p:cNvSpPr txBox="1"/>
          <p:nvPr/>
        </p:nvSpPr>
        <p:spPr>
          <a:xfrm>
            <a:off x="155202" y="3448567"/>
            <a:ext cx="4400698" cy="28623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1800" b="0" i="0" u="none" strike="noStrike" cap="none" baseline="0">
                <a:solidFill>
                  <a:schemeClr val="dk1"/>
                </a:solidFill>
                <a:latin typeface="Georgia"/>
                <a:ea typeface="Georgia"/>
                <a:cs typeface="Georgia"/>
                <a:sym typeface="Georgia"/>
              </a:rPr>
              <a:t>Fall 2014 Outlook: </a:t>
            </a:r>
          </a:p>
          <a:p>
            <a:pPr marL="457200" marR="0" lvl="0" indent="-317500" algn="l" rtl="0">
              <a:spcBef>
                <a:spcPts val="0"/>
              </a:spcBef>
              <a:buClr>
                <a:schemeClr val="dk1"/>
              </a:buClr>
              <a:buSzPct val="100000"/>
              <a:buFont typeface="Georgia"/>
              <a:buChar char="■"/>
            </a:pPr>
            <a:r>
              <a:rPr lang="en-US" sz="1800" b="0" i="0" u="none" strike="noStrike" cap="none" baseline="0">
                <a:solidFill>
                  <a:schemeClr val="dk1"/>
                </a:solidFill>
                <a:latin typeface="Georgia"/>
                <a:ea typeface="Georgia"/>
                <a:cs typeface="Georgia"/>
                <a:sym typeface="Georgia"/>
              </a:rPr>
              <a:t>Opportunities in Healthcare and Technology</a:t>
            </a:r>
          </a:p>
          <a:p>
            <a:pPr marL="914400" marR="0" lvl="1" indent="-317500" algn="l" rtl="0">
              <a:spcBef>
                <a:spcPts val="0"/>
              </a:spcBef>
              <a:buClr>
                <a:schemeClr val="dk1"/>
              </a:buClr>
              <a:buSzPct val="100000"/>
              <a:buFont typeface="Georgia"/>
              <a:buChar char="■"/>
            </a:pPr>
            <a:r>
              <a:rPr lang="en-US" sz="1800" b="0" i="0" u="none" strike="noStrike" cap="none" baseline="0">
                <a:solidFill>
                  <a:schemeClr val="dk1"/>
                </a:solidFill>
                <a:latin typeface="Georgia"/>
                <a:ea typeface="Georgia"/>
                <a:cs typeface="Georgia"/>
                <a:sym typeface="Georgia"/>
              </a:rPr>
              <a:t>Baby boomers in need of healthcare, new medicines, and physical therapy </a:t>
            </a:r>
          </a:p>
          <a:p>
            <a:pPr marL="457200" marR="0" lvl="0" indent="-317500" algn="l" rtl="0">
              <a:spcBef>
                <a:spcPts val="0"/>
              </a:spcBef>
              <a:buClr>
                <a:schemeClr val="dk1"/>
              </a:buClr>
              <a:buSzPct val="100000"/>
              <a:buFont typeface="Georgia"/>
              <a:buChar char="■"/>
            </a:pPr>
            <a:r>
              <a:rPr lang="en-US" sz="1800" b="0" i="0" u="none" strike="noStrike" cap="none" baseline="0">
                <a:solidFill>
                  <a:schemeClr val="dk1"/>
                </a:solidFill>
                <a:latin typeface="Georgia"/>
                <a:ea typeface="Georgia"/>
                <a:cs typeface="Georgia"/>
                <a:sym typeface="Georgia"/>
              </a:rPr>
              <a:t>Slow growth in Financials</a:t>
            </a:r>
          </a:p>
          <a:p>
            <a:pPr marL="457200" marR="0" lvl="0" indent="-317500" algn="l" rtl="0">
              <a:spcBef>
                <a:spcPts val="0"/>
              </a:spcBef>
              <a:buClr>
                <a:schemeClr val="dk1"/>
              </a:buClr>
              <a:buSzPct val="100000"/>
              <a:buFont typeface="Georgia"/>
              <a:buChar char="■"/>
            </a:pPr>
            <a:r>
              <a:rPr lang="en-US" sz="1800" b="0" i="0" u="none" strike="noStrike" cap="none" baseline="0">
                <a:solidFill>
                  <a:schemeClr val="dk1"/>
                </a:solidFill>
                <a:latin typeface="Georgia"/>
                <a:ea typeface="Georgia"/>
                <a:cs typeface="Georgia"/>
                <a:sym typeface="Georgia"/>
              </a:rPr>
              <a:t>Volatility in Energy</a:t>
            </a:r>
          </a:p>
          <a:p>
            <a:pPr marL="914400" marR="0" lvl="1" indent="-317500" algn="l" rtl="0">
              <a:spcBef>
                <a:spcPts val="0"/>
              </a:spcBef>
              <a:buClr>
                <a:schemeClr val="dk1"/>
              </a:buClr>
              <a:buSzPct val="100000"/>
              <a:buFont typeface="Georgia"/>
              <a:buChar char="■"/>
            </a:pPr>
            <a:r>
              <a:rPr lang="en-US" sz="1800" b="0" i="0" u="none" strike="noStrike" cap="none" baseline="0">
                <a:solidFill>
                  <a:schemeClr val="dk1"/>
                </a:solidFill>
                <a:latin typeface="Georgia"/>
                <a:ea typeface="Georgia"/>
                <a:cs typeface="Georgia"/>
                <a:sym typeface="Georgia"/>
              </a:rPr>
              <a:t>High supply, low demand driving oil prices down    </a:t>
            </a:r>
          </a:p>
        </p:txBody>
      </p:sp>
      <p:pic>
        <p:nvPicPr>
          <p:cNvPr id="275" name="Shape 275"/>
          <p:cNvPicPr preferRelativeResize="0"/>
          <p:nvPr/>
        </p:nvPicPr>
        <p:blipFill rotWithShape="1">
          <a:blip r:embed="rId3">
            <a:alphaModFix/>
          </a:blip>
          <a:srcRect/>
          <a:stretch/>
        </p:blipFill>
        <p:spPr>
          <a:xfrm>
            <a:off x="4689635" y="578941"/>
            <a:ext cx="3416298" cy="5156198"/>
          </a:xfrm>
          <a:prstGeom prst="rect">
            <a:avLst/>
          </a:prstGeom>
          <a:noFill/>
          <a:ln>
            <a:noFill/>
          </a:ln>
        </p:spPr>
      </p:pic>
      <p:pic>
        <p:nvPicPr>
          <p:cNvPr id="276" name="Shape 276"/>
          <p:cNvPicPr preferRelativeResize="0"/>
          <p:nvPr/>
        </p:nvPicPr>
        <p:blipFill rotWithShape="1">
          <a:blip r:embed="rId4">
            <a:alphaModFix/>
          </a:blip>
          <a:srcRect/>
          <a:stretch/>
        </p:blipFill>
        <p:spPr>
          <a:xfrm>
            <a:off x="685793" y="866145"/>
            <a:ext cx="3022500" cy="24383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pic>
        <p:nvPicPr>
          <p:cNvPr id="282" name="Shape 282"/>
          <p:cNvPicPr preferRelativeResize="0">
            <a:picLocks noGrp="1"/>
          </p:cNvPicPr>
          <p:nvPr>
            <p:ph type="body" idx="4294967295"/>
          </p:nvPr>
        </p:nvPicPr>
        <p:blipFill rotWithShape="1">
          <a:blip r:embed="rId3">
            <a:alphaModFix/>
          </a:blip>
          <a:srcRect t="-32025" b="-32025"/>
          <a:stretch/>
        </p:blipFill>
        <p:spPr>
          <a:xfrm>
            <a:off x="1636889" y="-342900"/>
            <a:ext cx="5754688" cy="7794625"/>
          </a:xfrm>
          <a:prstGeom prst="rect">
            <a:avLst/>
          </a:prstGeom>
          <a:noFill/>
          <a:ln>
            <a:noFill/>
          </a:ln>
        </p:spPr>
      </p:pic>
      <p:sp>
        <p:nvSpPr>
          <p:cNvPr id="281" name="Shape 281"/>
          <p:cNvSpPr txBox="1">
            <a:spLocks noGrp="1"/>
          </p:cNvSpPr>
          <p:nvPr>
            <p:ph type="title" idx="4294967295"/>
          </p:nvPr>
        </p:nvSpPr>
        <p:spPr>
          <a:xfrm>
            <a:off x="141111" y="251499"/>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Portfolio Risk/Return </a:t>
            </a:r>
          </a:p>
        </p:txBody>
      </p:sp>
      <p:sp>
        <p:nvSpPr>
          <p:cNvPr id="284" name="Shape 284"/>
          <p:cNvSpPr txBox="1"/>
          <p:nvPr/>
        </p:nvSpPr>
        <p:spPr>
          <a:xfrm>
            <a:off x="7152721" y="1437891"/>
            <a:ext cx="1305476" cy="36933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1800" b="0" i="0" u="none" strike="noStrike" cap="none" baseline="0">
                <a:solidFill>
                  <a:schemeClr val="dk1"/>
                </a:solidFill>
                <a:latin typeface="Georgia"/>
                <a:ea typeface="Georgia"/>
                <a:cs typeface="Georgia"/>
                <a:sym typeface="Georgia"/>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pic>
        <p:nvPicPr>
          <p:cNvPr id="290" name="Shape 290"/>
          <p:cNvPicPr preferRelativeResize="0">
            <a:picLocks noGrp="1"/>
          </p:cNvPicPr>
          <p:nvPr>
            <p:ph type="body" idx="4294967295"/>
          </p:nvPr>
        </p:nvPicPr>
        <p:blipFill rotWithShape="1">
          <a:blip r:embed="rId3">
            <a:alphaModFix/>
          </a:blip>
          <a:srcRect t="-41933" b="-41933"/>
          <a:stretch/>
        </p:blipFill>
        <p:spPr>
          <a:xfrm>
            <a:off x="0" y="828675"/>
            <a:ext cx="4148138" cy="5618163"/>
          </a:xfrm>
          <a:prstGeom prst="rect">
            <a:avLst/>
          </a:prstGeom>
          <a:noFill/>
          <a:ln>
            <a:noFill/>
          </a:ln>
        </p:spPr>
      </p:pic>
      <p:sp>
        <p:nvSpPr>
          <p:cNvPr id="289" name="Shape 289"/>
          <p:cNvSpPr txBox="1">
            <a:spLocks noGrp="1"/>
          </p:cNvSpPr>
          <p:nvPr>
            <p:ph type="title" idx="4294967295"/>
          </p:nvPr>
        </p:nvSpPr>
        <p:spPr>
          <a:xfrm>
            <a:off x="0" y="6096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a:solidFill>
                  <a:schemeClr val="dk1"/>
                </a:solidFill>
                <a:latin typeface="Georgia"/>
                <a:ea typeface="Georgia"/>
                <a:cs typeface="Georgia"/>
                <a:sym typeface="Georgia"/>
              </a:rPr>
              <a:t>Portfolio Performance </a:t>
            </a:r>
          </a:p>
        </p:txBody>
      </p:sp>
      <p:sp>
        <p:nvSpPr>
          <p:cNvPr id="292" name="Shape 292"/>
          <p:cNvSpPr txBox="1"/>
          <p:nvPr/>
        </p:nvSpPr>
        <p:spPr>
          <a:xfrm>
            <a:off x="5529876" y="2505800"/>
            <a:ext cx="2705699" cy="14107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Georgia"/>
              <a:buNone/>
            </a:pPr>
            <a:r>
              <a:rPr lang="en-US" sz="1800" b="0" i="0" u="none" strike="noStrike" cap="none" baseline="0">
                <a:solidFill>
                  <a:schemeClr val="dk1"/>
                </a:solidFill>
                <a:latin typeface="Georgia"/>
                <a:ea typeface="Georgia"/>
                <a:cs typeface="Georgia"/>
                <a:sym typeface="Georgia"/>
              </a:rPr>
              <a:t>Return of 4.46%</a:t>
            </a:r>
          </a:p>
          <a:p>
            <a:pPr marL="0" marR="0" lvl="0" indent="0" algn="ctr" rtl="0">
              <a:spcBef>
                <a:spcPts val="0"/>
              </a:spcBef>
              <a:buClr>
                <a:schemeClr val="dk1"/>
              </a:buClr>
              <a:buSzPct val="25000"/>
              <a:buFont typeface="Georgia"/>
              <a:buNone/>
            </a:pPr>
            <a:r>
              <a:rPr lang="en-US" sz="1800" b="0" i="0" u="none" strike="noStrike" cap="none" baseline="0">
                <a:solidFill>
                  <a:schemeClr val="dk1"/>
                </a:solidFill>
                <a:latin typeface="Georgia"/>
                <a:ea typeface="Georgia"/>
                <a:cs typeface="Georgia"/>
                <a:sym typeface="Georgia"/>
              </a:rPr>
              <a:t>vs. </a:t>
            </a:r>
          </a:p>
          <a:p>
            <a:pPr marL="0" marR="0" lvl="0" indent="0" algn="ctr" rtl="0">
              <a:spcBef>
                <a:spcPts val="0"/>
              </a:spcBef>
              <a:buClr>
                <a:schemeClr val="dk1"/>
              </a:buClr>
              <a:buSzPct val="25000"/>
              <a:buFont typeface="Georgia"/>
              <a:buNone/>
            </a:pPr>
            <a:r>
              <a:rPr lang="en-US" sz="1800" b="0" i="0" u="none" strike="noStrike" cap="none" baseline="0">
                <a:solidFill>
                  <a:schemeClr val="dk1"/>
                </a:solidFill>
                <a:latin typeface="Georgia"/>
                <a:ea typeface="Georgia"/>
                <a:cs typeface="Georgia"/>
                <a:sym typeface="Georgia"/>
              </a:rPr>
              <a:t>S&amp;P 500 return of 3.81%</a:t>
            </a:r>
          </a:p>
          <a:p>
            <a:pPr marL="0" marR="0" lvl="0" indent="0" algn="ctr" rtl="0">
              <a:spcBef>
                <a:spcPts val="0"/>
              </a:spcBef>
              <a:buClr>
                <a:schemeClr val="dk1"/>
              </a:buClr>
              <a:buFont typeface="Arial"/>
              <a:buNone/>
            </a:pPr>
            <a:endParaRPr sz="1800" b="0" i="0" u="none" strike="noStrike" cap="none" baseline="0">
              <a:solidFill>
                <a:schemeClr val="dk1"/>
              </a:solidFill>
              <a:latin typeface="Georgia"/>
              <a:ea typeface="Georgia"/>
              <a:cs typeface="Georgia"/>
              <a:sym typeface="Georgia"/>
            </a:endParaRPr>
          </a:p>
          <a:p>
            <a:pPr marL="0" marR="0" lvl="0" indent="0" algn="ctr" rtl="0">
              <a:spcBef>
                <a:spcPts val="0"/>
              </a:spcBef>
              <a:buClr>
                <a:schemeClr val="dk1"/>
              </a:buClr>
              <a:buSzPct val="25000"/>
              <a:buFont typeface="Georgia"/>
              <a:buNone/>
            </a:pPr>
            <a:r>
              <a:rPr lang="en-US" sz="1800" b="0" i="0" u="none" strike="noStrike" cap="none" baseline="0">
                <a:solidFill>
                  <a:schemeClr val="dk1"/>
                </a:solidFill>
                <a:latin typeface="Georgia"/>
                <a:ea typeface="Georgia"/>
                <a:cs typeface="Georgia"/>
                <a:sym typeface="Georgia"/>
              </a:rPr>
              <a:t>Portfolio Value $521,420.85 </a:t>
            </a:r>
            <a:r>
              <a:rPr lang="en-US" sz="1000" b="0" i="0" u="none" strike="noStrike" cap="none" baseline="0">
                <a:solidFill>
                  <a:schemeClr val="dk1"/>
                </a:solidFill>
                <a:latin typeface="Georgia"/>
                <a:ea typeface="Georgia"/>
                <a:cs typeface="Georgia"/>
                <a:sym typeface="Georgia"/>
              </a:rPr>
              <a:t>(as of 11/30/14)</a:t>
            </a:r>
            <a:r>
              <a:rPr lang="en-US" sz="1800" b="0" i="0" u="none" strike="noStrike" cap="none" baseline="0">
                <a:solidFill>
                  <a:schemeClr val="dk1"/>
                </a:solidFill>
                <a:latin typeface="Georgia"/>
                <a:ea typeface="Georgia"/>
                <a:cs typeface="Georgia"/>
                <a:sym typeface="Georgia"/>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8" name="Shape 298"/>
          <p:cNvPicPr preferRelativeResize="0"/>
          <p:nvPr/>
        </p:nvPicPr>
        <p:blipFill rotWithShape="1">
          <a:blip r:embed="rId3">
            <a:alphaModFix/>
          </a:blip>
          <a:srcRect/>
          <a:stretch/>
        </p:blipFill>
        <p:spPr>
          <a:xfrm>
            <a:off x="1382889" y="623982"/>
            <a:ext cx="6005794" cy="5523919"/>
          </a:xfrm>
          <a:prstGeom prst="rect">
            <a:avLst/>
          </a:prstGeom>
          <a:noFill/>
          <a:ln>
            <a:noFill/>
          </a:ln>
        </p:spPr>
      </p:pic>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05" name="Shape 305"/>
          <p:cNvSpPr txBox="1">
            <a:spLocks noGrp="1"/>
          </p:cNvSpPr>
          <p:nvPr>
            <p:ph type="body" idx="4294967295"/>
          </p:nvPr>
        </p:nvSpPr>
        <p:spPr>
          <a:xfrm>
            <a:off x="747888" y="1656645"/>
            <a:ext cx="6777038" cy="3870325"/>
          </a:xfrm>
          <a:prstGeom prst="rect">
            <a:avLst/>
          </a:prstGeom>
          <a:noFill/>
          <a:ln>
            <a:noFill/>
          </a:ln>
        </p:spPr>
        <p:txBody>
          <a:bodyPr lIns="91425" tIns="45700" rIns="91425" bIns="45700" anchor="t" anchorCtr="0">
            <a:noAutofit/>
          </a:bodyPr>
          <a:lstStyle/>
          <a:p>
            <a:pPr marL="457200" marR="0" lvl="0" indent="-406400" algn="l" rtl="0">
              <a:spcBef>
                <a:spcPts val="0"/>
              </a:spcBef>
              <a:spcAft>
                <a:spcPts val="0"/>
              </a:spcAft>
              <a:buClr>
                <a:schemeClr val="dk1"/>
              </a:buClr>
              <a:buSzPct val="100000"/>
              <a:buFont typeface="Georgia"/>
              <a:buChar char="▪"/>
            </a:pPr>
            <a:r>
              <a:rPr lang="en-US" sz="2800" b="0" i="0" u="none" strike="noStrike" cap="none" baseline="0" dirty="0" err="1">
                <a:solidFill>
                  <a:schemeClr val="dk1"/>
                </a:solidFill>
                <a:latin typeface="Georgia"/>
                <a:ea typeface="Georgia"/>
                <a:cs typeface="Georgia"/>
                <a:sym typeface="Georgia"/>
              </a:rPr>
              <a:t>AmTrust</a:t>
            </a:r>
            <a:r>
              <a:rPr lang="en-US" sz="2800" b="0" i="0" u="none" strike="noStrike" cap="none" baseline="0" dirty="0">
                <a:solidFill>
                  <a:schemeClr val="dk1"/>
                </a:solidFill>
                <a:latin typeface="Georgia"/>
                <a:ea typeface="Georgia"/>
                <a:cs typeface="Georgia"/>
                <a:sym typeface="Georgia"/>
              </a:rPr>
              <a:t> Financial Services (+26.50%)</a:t>
            </a:r>
          </a:p>
          <a:p>
            <a:pPr marL="457200" marR="0" lvl="0" indent="-406400" algn="l" rtl="0">
              <a:spcBef>
                <a:spcPts val="0"/>
              </a:spcBef>
              <a:spcAft>
                <a:spcPts val="0"/>
              </a:spcAft>
              <a:buClr>
                <a:schemeClr val="dk1"/>
              </a:buClr>
              <a:buSzPct val="100000"/>
              <a:buFont typeface="Georgia"/>
              <a:buChar char="▪"/>
            </a:pPr>
            <a:r>
              <a:rPr lang="en-US" sz="2800" b="0" i="0" u="none" strike="noStrike" cap="none" baseline="0" dirty="0" err="1">
                <a:solidFill>
                  <a:schemeClr val="dk1"/>
                </a:solidFill>
                <a:latin typeface="Georgia"/>
                <a:ea typeface="Georgia"/>
                <a:cs typeface="Georgia"/>
                <a:sym typeface="Georgia"/>
              </a:rPr>
              <a:t>Fedex</a:t>
            </a:r>
            <a:r>
              <a:rPr lang="en-US" sz="2800" b="0" i="0" u="none" strike="noStrike" cap="none" baseline="0" dirty="0">
                <a:solidFill>
                  <a:schemeClr val="dk1"/>
                </a:solidFill>
                <a:latin typeface="Georgia"/>
                <a:ea typeface="Georgia"/>
                <a:cs typeface="Georgia"/>
                <a:sym typeface="Georgia"/>
              </a:rPr>
              <a:t> Corp. (+19.71%)</a:t>
            </a:r>
          </a:p>
          <a:p>
            <a:pPr marL="457200" marR="0" lvl="0" indent="-406400" algn="l" rtl="0">
              <a:spcBef>
                <a:spcPts val="0"/>
              </a:spcBef>
              <a:spcAft>
                <a:spcPts val="0"/>
              </a:spcAft>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Costco (+17.78%)</a:t>
            </a:r>
          </a:p>
          <a:p>
            <a:pPr marL="457200" marR="0" lvl="0" indent="-406400" algn="l" rtl="0">
              <a:spcBef>
                <a:spcPts val="0"/>
              </a:spcBef>
              <a:spcAft>
                <a:spcPts val="0"/>
              </a:spcAft>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Sherwin Williams (+13.29%)</a:t>
            </a:r>
          </a:p>
          <a:p>
            <a:pPr marL="457200" marR="0" lvl="0" indent="-406400" algn="l" rtl="0">
              <a:spcBef>
                <a:spcPts val="0"/>
              </a:spcBef>
              <a:spcAft>
                <a:spcPts val="0"/>
              </a:spcAft>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Wal-Mart (+11.97%) </a:t>
            </a:r>
          </a:p>
        </p:txBody>
      </p:sp>
      <p:sp>
        <p:nvSpPr>
          <p:cNvPr id="304" name="Shape 304"/>
          <p:cNvSpPr txBox="1">
            <a:spLocks noGrp="1"/>
          </p:cNvSpPr>
          <p:nvPr>
            <p:ph type="body" idx="4294967295"/>
          </p:nvPr>
        </p:nvSpPr>
        <p:spPr>
          <a:xfrm>
            <a:off x="0" y="1981200"/>
            <a:ext cx="3810000" cy="3870325"/>
          </a:xfrm>
          <a:prstGeom prst="rect">
            <a:avLst/>
          </a:prstGeom>
          <a:noFill/>
          <a:ln>
            <a:noFill/>
          </a:ln>
        </p:spPr>
        <p:txBody>
          <a:bodyPr lIns="91425" tIns="45700" rIns="91425" bIns="45700" anchor="t" anchorCtr="0">
            <a:noAutofit/>
          </a:bodyPr>
          <a:lstStyle/>
          <a:p>
            <a:pPr marL="168275" marR="0" lvl="0" indent="-41275" algn="l" rtl="0">
              <a:spcBef>
                <a:spcPts val="0"/>
              </a:spcBef>
              <a:spcAft>
                <a:spcPts val="0"/>
              </a:spcAft>
              <a:buClr>
                <a:schemeClr val="dk1"/>
              </a:buClr>
              <a:buFont typeface="Noto Symbol"/>
              <a:buNone/>
            </a:pPr>
            <a:endParaRPr sz="2800" b="0" i="0" u="none" strike="noStrike" cap="none" baseline="0">
              <a:solidFill>
                <a:schemeClr val="dk1"/>
              </a:solidFill>
              <a:latin typeface="Georgia"/>
              <a:ea typeface="Georgia"/>
              <a:cs typeface="Georgia"/>
              <a:sym typeface="Georgia"/>
            </a:endParaRPr>
          </a:p>
          <a:p>
            <a:pPr marL="168275" marR="0" lvl="0" indent="-41275" algn="l" rtl="0">
              <a:spcBef>
                <a:spcPts val="560"/>
              </a:spcBef>
              <a:spcAft>
                <a:spcPts val="0"/>
              </a:spcAft>
              <a:buClr>
                <a:schemeClr val="dk1"/>
              </a:buClr>
              <a:buFont typeface="Noto Symbol"/>
              <a:buNone/>
            </a:pPr>
            <a:endParaRPr sz="2800" b="0" i="0" u="none" strike="noStrike" cap="none" baseline="0">
              <a:solidFill>
                <a:schemeClr val="dk1"/>
              </a:solidFill>
              <a:latin typeface="Georgia"/>
              <a:ea typeface="Georgia"/>
              <a:cs typeface="Georgia"/>
              <a:sym typeface="Georgia"/>
            </a:endParaRPr>
          </a:p>
        </p:txBody>
      </p:sp>
      <p:sp>
        <p:nvSpPr>
          <p:cNvPr id="303" name="Shape 303"/>
          <p:cNvSpPr txBox="1">
            <a:spLocks noGrp="1"/>
          </p:cNvSpPr>
          <p:nvPr>
            <p:ph type="title" idx="4294967295"/>
          </p:nvPr>
        </p:nvSpPr>
        <p:spPr>
          <a:xfrm>
            <a:off x="564445" y="327378"/>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Top 5 Winners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12" name="Shape 312"/>
          <p:cNvSpPr txBox="1">
            <a:spLocks noGrp="1"/>
          </p:cNvSpPr>
          <p:nvPr>
            <p:ph type="body" idx="4294967295"/>
          </p:nvPr>
        </p:nvSpPr>
        <p:spPr>
          <a:xfrm>
            <a:off x="6084888" y="1143000"/>
            <a:ext cx="3059112" cy="5029200"/>
          </a:xfrm>
          <a:prstGeom prst="rect">
            <a:avLst/>
          </a:prstGeom>
          <a:noFill/>
          <a:ln>
            <a:noFill/>
          </a:ln>
        </p:spPr>
        <p:txBody>
          <a:bodyPr lIns="91425" tIns="91425" rIns="91425" bIns="91425" anchor="t" anchorCtr="0">
            <a:noAutofit/>
          </a:bodyPr>
          <a:lstStyle/>
          <a:p>
            <a:pPr marL="482600" marR="0" lvl="0" indent="-342900" algn="l" rtl="0">
              <a:spcBef>
                <a:spcPts val="0"/>
              </a:spcBef>
              <a:buClr>
                <a:schemeClr val="dk1"/>
              </a:buClr>
              <a:buSzPct val="100000"/>
              <a:buFont typeface="Noto Symbol"/>
              <a:buChar char="▪"/>
            </a:pPr>
            <a:r>
              <a:rPr lang="en-US" sz="2400" b="1" i="0" u="none" strike="noStrike" cap="none" baseline="0">
                <a:solidFill>
                  <a:schemeClr val="dk1"/>
                </a:solidFill>
                <a:latin typeface="Georgia"/>
                <a:ea typeface="Georgia"/>
                <a:cs typeface="Georgia"/>
                <a:sym typeface="Georgia"/>
              </a:rPr>
              <a:t>Sector</a:t>
            </a:r>
            <a:r>
              <a:rPr lang="en-US" sz="2400" b="0" i="0" u="none" strike="noStrike" cap="none" baseline="0">
                <a:solidFill>
                  <a:schemeClr val="dk1"/>
                </a:solidFill>
                <a:latin typeface="Georgia"/>
                <a:ea typeface="Georgia"/>
                <a:cs typeface="Georgia"/>
                <a:sym typeface="Georgia"/>
              </a:rPr>
              <a:t>: Financials </a:t>
            </a:r>
          </a:p>
          <a:p>
            <a:pPr marL="482600" marR="0" lvl="0" indent="-342900" algn="l" rtl="0">
              <a:spcBef>
                <a:spcPts val="0"/>
              </a:spcBef>
              <a:buClr>
                <a:schemeClr val="dk1"/>
              </a:buClr>
              <a:buSzPct val="100000"/>
              <a:buFont typeface="Noto Symbol"/>
              <a:buChar char="▪"/>
            </a:pPr>
            <a:r>
              <a:rPr lang="en-US" sz="2400" b="1" i="0" u="none" strike="noStrike" cap="none" baseline="0">
                <a:solidFill>
                  <a:schemeClr val="dk1"/>
                </a:solidFill>
                <a:latin typeface="Georgia"/>
                <a:ea typeface="Georgia"/>
                <a:cs typeface="Georgia"/>
                <a:sym typeface="Georgia"/>
              </a:rPr>
              <a:t>Return</a:t>
            </a:r>
            <a:r>
              <a:rPr lang="en-US" sz="2400" b="0" i="0" u="none" strike="noStrike" cap="none" baseline="0">
                <a:solidFill>
                  <a:schemeClr val="dk1"/>
                </a:solidFill>
                <a:latin typeface="Georgia"/>
                <a:ea typeface="Georgia"/>
                <a:cs typeface="Georgia"/>
                <a:sym typeface="Georgia"/>
              </a:rPr>
              <a:t>: +26.50% </a:t>
            </a:r>
          </a:p>
          <a:p>
            <a:pPr marL="482600" marR="0" lvl="0" indent="-342900" algn="l" rtl="0">
              <a:spcBef>
                <a:spcPts val="0"/>
              </a:spcBef>
              <a:buClr>
                <a:schemeClr val="dk1"/>
              </a:buClr>
              <a:buSzPct val="100000"/>
              <a:buFont typeface="Noto Symbol"/>
              <a:buChar char="▪"/>
            </a:pPr>
            <a:r>
              <a:rPr lang="en-US" sz="2400" b="0" i="0" u="none" strike="noStrike" cap="none" baseline="0">
                <a:solidFill>
                  <a:schemeClr val="dk1"/>
                </a:solidFill>
                <a:latin typeface="Georgia"/>
                <a:ea typeface="Georgia"/>
                <a:cs typeface="Georgia"/>
                <a:sym typeface="Georgia"/>
              </a:rPr>
              <a:t>Increased common cash dividend by 25% </a:t>
            </a:r>
          </a:p>
          <a:p>
            <a:pPr marL="482600" marR="0" lvl="0" indent="-342900" algn="l" rtl="0">
              <a:spcBef>
                <a:spcPts val="0"/>
              </a:spcBef>
              <a:buClr>
                <a:schemeClr val="dk1"/>
              </a:buClr>
              <a:buSzPct val="100000"/>
              <a:buFont typeface="Noto Symbol"/>
              <a:buChar char="▪"/>
            </a:pPr>
            <a:r>
              <a:rPr lang="en-US" sz="2400" b="0" i="0" u="none" strike="noStrike" cap="none" baseline="0">
                <a:solidFill>
                  <a:schemeClr val="dk1"/>
                </a:solidFill>
                <a:latin typeface="Georgia"/>
                <a:ea typeface="Georgia"/>
                <a:cs typeface="Georgia"/>
                <a:sym typeface="Georgia"/>
              </a:rPr>
              <a:t>2Q earnings beat estimates </a:t>
            </a:r>
          </a:p>
          <a:p>
            <a:pPr marL="939800" marR="0" lvl="1" indent="-342900" algn="l" rtl="0">
              <a:spcBef>
                <a:spcPts val="0"/>
              </a:spcBef>
              <a:buClr>
                <a:schemeClr val="dk1"/>
              </a:buClr>
              <a:buSzPct val="100000"/>
              <a:buFont typeface="Noto Symbol"/>
              <a:buChar char="▪"/>
            </a:pPr>
            <a:r>
              <a:rPr lang="en-US" sz="2000" b="0" i="0" u="none" strike="noStrike" cap="none" baseline="0">
                <a:solidFill>
                  <a:schemeClr val="dk1"/>
                </a:solidFill>
                <a:latin typeface="Georgia"/>
                <a:ea typeface="Georgia"/>
                <a:cs typeface="Georgia"/>
                <a:sym typeface="Georgia"/>
              </a:rPr>
              <a:t>reported $1.70 EPS</a:t>
            </a:r>
          </a:p>
          <a:p>
            <a:pPr marL="939800" marR="0" lvl="1" indent="-342900" algn="l" rtl="0">
              <a:spcBef>
                <a:spcPts val="0"/>
              </a:spcBef>
              <a:buClr>
                <a:schemeClr val="dk1"/>
              </a:buClr>
              <a:buSzPct val="100000"/>
              <a:buFont typeface="Noto Symbol"/>
              <a:buChar char="▪"/>
            </a:pPr>
            <a:r>
              <a:rPr lang="en-US" sz="2000" b="0" i="0" u="none" strike="noStrike" cap="none" baseline="0">
                <a:solidFill>
                  <a:schemeClr val="dk1"/>
                </a:solidFill>
                <a:latin typeface="Georgia"/>
                <a:ea typeface="Georgia"/>
                <a:cs typeface="Georgia"/>
                <a:sym typeface="Georgia"/>
              </a:rPr>
              <a:t>revenue of $1B </a:t>
            </a:r>
          </a:p>
          <a:p>
            <a:pPr marL="939800" marR="0" lvl="1" indent="-342900" algn="l" rtl="0">
              <a:spcBef>
                <a:spcPts val="0"/>
              </a:spcBef>
              <a:buClr>
                <a:schemeClr val="dk1"/>
              </a:buClr>
              <a:buSzPct val="100000"/>
              <a:buFont typeface="Noto Symbol"/>
              <a:buChar char="▪"/>
            </a:pPr>
            <a:r>
              <a:rPr lang="en-US" sz="2000" b="0" i="0" u="none" strike="noStrike" cap="none" baseline="0">
                <a:solidFill>
                  <a:schemeClr val="dk1"/>
                </a:solidFill>
                <a:latin typeface="Georgia"/>
                <a:ea typeface="Georgia"/>
                <a:cs typeface="Georgia"/>
                <a:sym typeface="Georgia"/>
              </a:rPr>
              <a:t>revenue up 37.7% YoY </a:t>
            </a:r>
          </a:p>
        </p:txBody>
      </p:sp>
      <p:sp>
        <p:nvSpPr>
          <p:cNvPr id="311" name="Shape 311"/>
          <p:cNvSpPr txBox="1">
            <a:spLocks noGrp="1"/>
          </p:cNvSpPr>
          <p:nvPr>
            <p:ph type="title" idx="4294967295"/>
          </p:nvPr>
        </p:nvSpPr>
        <p:spPr>
          <a:xfrm>
            <a:off x="0" y="128588"/>
            <a:ext cx="77724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Georgia"/>
              <a:buNone/>
            </a:pPr>
            <a:r>
              <a:rPr lang="en-US" sz="2800" b="0" i="0" u="none" strike="noStrike" cap="none" baseline="0">
                <a:solidFill>
                  <a:schemeClr val="dk1"/>
                </a:solidFill>
                <a:latin typeface="Georgia"/>
                <a:ea typeface="Georgia"/>
                <a:cs typeface="Georgia"/>
                <a:sym typeface="Georgia"/>
              </a:rPr>
              <a:t>AmTrust Financial Services (AFSI)</a:t>
            </a:r>
          </a:p>
        </p:txBody>
      </p:sp>
      <p:pic>
        <p:nvPicPr>
          <p:cNvPr id="313" name="Shape 313"/>
          <p:cNvPicPr preferRelativeResize="0"/>
          <p:nvPr/>
        </p:nvPicPr>
        <p:blipFill rotWithShape="1">
          <a:blip r:embed="rId3">
            <a:alphaModFix/>
          </a:blip>
          <a:srcRect/>
          <a:stretch/>
        </p:blipFill>
        <p:spPr>
          <a:xfrm>
            <a:off x="49900" y="1171733"/>
            <a:ext cx="6143774" cy="343596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85800" y="685800"/>
            <a:ext cx="7467600" cy="7406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2600" b="0" i="0" u="none" strike="noStrike" cap="none" baseline="0">
                <a:solidFill>
                  <a:schemeClr val="dk1"/>
                </a:solidFill>
                <a:latin typeface="Georgia"/>
                <a:ea typeface="Georgia"/>
                <a:cs typeface="Georgia"/>
                <a:sym typeface="Georgia"/>
              </a:rPr>
              <a:t>Market Overview</a:t>
            </a:r>
          </a:p>
        </p:txBody>
      </p:sp>
      <p:sp>
        <p:nvSpPr>
          <p:cNvPr id="158" name="Shape 158"/>
          <p:cNvSpPr txBox="1">
            <a:spLocks noGrp="1"/>
          </p:cNvSpPr>
          <p:nvPr>
            <p:ph type="body" idx="1"/>
          </p:nvPr>
        </p:nvSpPr>
        <p:spPr>
          <a:xfrm>
            <a:off x="685800" y="1768386"/>
            <a:ext cx="7467600" cy="4251412"/>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buClr>
                <a:schemeClr val="dk1"/>
              </a:buClr>
              <a:buSzPct val="100000"/>
              <a:buFont typeface="Noto Symbol"/>
              <a:buChar char="▪"/>
            </a:pPr>
            <a:r>
              <a:rPr lang="en-US" sz="2000" b="0" i="0" u="none" strike="noStrike" cap="none" baseline="0">
                <a:solidFill>
                  <a:schemeClr val="dk1"/>
                </a:solidFill>
                <a:latin typeface="Georgia"/>
                <a:ea typeface="Georgia"/>
                <a:cs typeface="Georgia"/>
                <a:sym typeface="Georgia"/>
              </a:rPr>
              <a:t>Fairly Volatile Semester for DJIA</a:t>
            </a:r>
          </a:p>
          <a:p>
            <a:pPr marL="685800" marR="0" lvl="1" indent="-292100" algn="l" rtl="0">
              <a:lnSpc>
                <a:spcPct val="110000"/>
              </a:lnSpc>
              <a:spcBef>
                <a:spcPts val="360"/>
              </a:spcBef>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Fell ~ 5% Mid October</a:t>
            </a:r>
          </a:p>
          <a:p>
            <a:pPr marL="974725" marR="0" lvl="2" indent="-238125" algn="l" rtl="0">
              <a:lnSpc>
                <a:spcPct val="110000"/>
              </a:lnSpc>
              <a:spcBef>
                <a:spcPts val="280"/>
              </a:spcBef>
              <a:buClr>
                <a:schemeClr val="dk1"/>
              </a:buClr>
              <a:buSzPct val="100000"/>
              <a:buFont typeface="Noto Symbol"/>
              <a:buChar char="▪"/>
            </a:pPr>
            <a:r>
              <a:rPr lang="en-US" sz="1400" b="0" i="0" u="none" strike="noStrike" cap="none" baseline="0">
                <a:solidFill>
                  <a:schemeClr val="dk1"/>
                </a:solidFill>
                <a:latin typeface="Georgia"/>
                <a:ea typeface="Georgia"/>
                <a:cs typeface="Georgia"/>
                <a:sym typeface="Georgia"/>
              </a:rPr>
              <a:t>“Mini Recession”</a:t>
            </a:r>
          </a:p>
          <a:p>
            <a:pPr marL="1257300" marR="0" lvl="3" indent="-228600" algn="l" rtl="0">
              <a:lnSpc>
                <a:spcPct val="110000"/>
              </a:lnSpc>
              <a:spcBef>
                <a:spcPts val="280"/>
              </a:spcBef>
              <a:buClr>
                <a:schemeClr val="dk1"/>
              </a:buClr>
              <a:buSzPct val="100000"/>
              <a:buFont typeface="Noto Symbol"/>
              <a:buChar char="▪"/>
            </a:pPr>
            <a:r>
              <a:rPr lang="en-US" sz="1400" b="0" i="0" u="none" strike="noStrike" cap="none" baseline="0">
                <a:solidFill>
                  <a:schemeClr val="dk1"/>
                </a:solidFill>
                <a:latin typeface="Georgia"/>
                <a:ea typeface="Georgia"/>
                <a:cs typeface="Georgia"/>
                <a:sym typeface="Georgia"/>
              </a:rPr>
              <a:t>Ebola, ISIS, Oil prices, Russia/Ukraine conflict </a:t>
            </a:r>
          </a:p>
          <a:p>
            <a:pPr marL="685800" marR="0" lvl="1" indent="-292100" algn="l" rtl="0">
              <a:lnSpc>
                <a:spcPct val="110000"/>
              </a:lnSpc>
              <a:spcBef>
                <a:spcPts val="360"/>
              </a:spcBef>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Rose ~ 11% from low to exceed record highs</a:t>
            </a:r>
          </a:p>
          <a:p>
            <a:pPr marL="685800" marR="0" lvl="1" indent="-177800" algn="l" rtl="0">
              <a:lnSpc>
                <a:spcPct val="110000"/>
              </a:lnSpc>
              <a:spcBef>
                <a:spcPts val="360"/>
              </a:spcBef>
              <a:buClr>
                <a:schemeClr val="accent4"/>
              </a:buClr>
              <a:buFont typeface="Arial"/>
              <a:buNone/>
            </a:pPr>
            <a:endParaRPr sz="1800" b="0" i="0" u="none" strike="noStrike" cap="none" baseline="0">
              <a:solidFill>
                <a:schemeClr val="dk1"/>
              </a:solidFill>
              <a:latin typeface="Georgia"/>
              <a:ea typeface="Georgia"/>
              <a:cs typeface="Georgia"/>
              <a:sym typeface="Georgia"/>
            </a:endParaRPr>
          </a:p>
          <a:p>
            <a:pPr marL="457200" marR="0" lvl="1" indent="0" algn="l" rtl="0">
              <a:lnSpc>
                <a:spcPct val="110000"/>
              </a:lnSpc>
              <a:spcBef>
                <a:spcPts val="360"/>
              </a:spcBef>
              <a:buClr>
                <a:schemeClr val="accent4"/>
              </a:buClr>
              <a:buFont typeface="Arial"/>
              <a:buNone/>
            </a:pPr>
            <a:endParaRPr sz="1800" b="0" i="0" u="none" strike="noStrike" cap="none" baseline="0">
              <a:solidFill>
                <a:schemeClr val="dk1"/>
              </a:solidFill>
              <a:latin typeface="Georgia"/>
              <a:ea typeface="Georgia"/>
              <a:cs typeface="Georgia"/>
              <a:sym typeface="Georgia"/>
            </a:endParaRPr>
          </a:p>
          <a:p>
            <a:pPr marL="974725" marR="0" lvl="2" indent="-149225" algn="l" rtl="0">
              <a:lnSpc>
                <a:spcPct val="110000"/>
              </a:lnSpc>
              <a:spcBef>
                <a:spcPts val="280"/>
              </a:spcBef>
              <a:buClr>
                <a:schemeClr val="accent4"/>
              </a:buClr>
              <a:buFont typeface="Arial"/>
              <a:buNone/>
            </a:pPr>
            <a:endParaRPr sz="1400" b="0" i="0" u="none" strike="noStrike" cap="none" baseline="0">
              <a:solidFill>
                <a:schemeClr val="dk1"/>
              </a:solidFill>
              <a:latin typeface="Georgia"/>
              <a:ea typeface="Georgia"/>
              <a:cs typeface="Georgia"/>
              <a:sym typeface="Georgia"/>
            </a:endParaRPr>
          </a:p>
          <a:p>
            <a:pPr marL="342900" marR="0" lvl="0" indent="-215900" algn="l" rtl="0">
              <a:lnSpc>
                <a:spcPct val="110000"/>
              </a:lnSpc>
              <a:spcBef>
                <a:spcPts val="400"/>
              </a:spcBef>
              <a:buClr>
                <a:schemeClr val="accent2"/>
              </a:buClr>
              <a:buFont typeface="Arial"/>
              <a:buNone/>
            </a:pPr>
            <a:endParaRPr sz="2000" b="0" i="0" u="none" strike="noStrike" cap="none" baseline="0">
              <a:solidFill>
                <a:schemeClr val="dk1"/>
              </a:solidFill>
              <a:latin typeface="Georgia"/>
              <a:ea typeface="Georgia"/>
              <a:cs typeface="Georgia"/>
              <a:sym typeface="Georgia"/>
            </a:endParaRPr>
          </a:p>
        </p:txBody>
      </p:sp>
      <p:pic>
        <p:nvPicPr>
          <p:cNvPr id="159" name="Shape 159"/>
          <p:cNvPicPr preferRelativeResize="0"/>
          <p:nvPr/>
        </p:nvPicPr>
        <p:blipFill>
          <a:blip r:embed="rId3">
            <a:alphaModFix/>
          </a:blip>
          <a:stretch>
            <a:fillRect/>
          </a:stretch>
        </p:blipFill>
        <p:spPr>
          <a:xfrm>
            <a:off x="685795" y="3693675"/>
            <a:ext cx="3157300" cy="2608949"/>
          </a:xfrm>
          <a:prstGeom prst="rect">
            <a:avLst/>
          </a:prstGeom>
          <a:noFill/>
          <a:ln>
            <a:noFill/>
          </a:ln>
        </p:spPr>
      </p:pic>
      <p:pic>
        <p:nvPicPr>
          <p:cNvPr id="160" name="Shape 160"/>
          <p:cNvPicPr preferRelativeResize="0"/>
          <p:nvPr/>
        </p:nvPicPr>
        <p:blipFill>
          <a:blip r:embed="rId4">
            <a:alphaModFix/>
          </a:blip>
          <a:stretch>
            <a:fillRect/>
          </a:stretch>
        </p:blipFill>
        <p:spPr>
          <a:xfrm>
            <a:off x="4851945" y="3625057"/>
            <a:ext cx="3301449" cy="2746175"/>
          </a:xfrm>
          <a:prstGeom prst="rect">
            <a:avLst/>
          </a:prstGeom>
          <a:noFill/>
          <a:ln>
            <a:noFill/>
          </a:ln>
        </p:spPr>
      </p:pic>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19" name="Shape 319"/>
          <p:cNvSpPr txBox="1">
            <a:spLocks noGrp="1"/>
          </p:cNvSpPr>
          <p:nvPr>
            <p:ph type="body" idx="4294967295"/>
          </p:nvPr>
        </p:nvSpPr>
        <p:spPr>
          <a:xfrm>
            <a:off x="5334000" y="2082800"/>
            <a:ext cx="3810000" cy="3708400"/>
          </a:xfrm>
          <a:prstGeom prst="rect">
            <a:avLst/>
          </a:prstGeom>
          <a:noFill/>
          <a:ln>
            <a:noFill/>
          </a:ln>
        </p:spPr>
        <p:txBody>
          <a:bodyPr lIns="91425" tIns="91425" rIns="91425" bIns="91425" anchor="t" anchorCtr="0">
            <a:noAutofit/>
          </a:bodyPr>
          <a:lstStyle/>
          <a:p>
            <a:pPr marL="457200" marR="0" lvl="0" indent="-317500" algn="l" rtl="0">
              <a:spcBef>
                <a:spcPts val="0"/>
              </a:spcBef>
              <a:buClr>
                <a:schemeClr val="dk1"/>
              </a:buClr>
              <a:buSzPct val="100000"/>
              <a:buFont typeface="Noto Symbol"/>
              <a:buChar char="■"/>
            </a:pPr>
            <a:r>
              <a:rPr lang="en-US" sz="2400" b="1" i="0" u="none" strike="noStrike" cap="none" baseline="0">
                <a:solidFill>
                  <a:schemeClr val="dk1"/>
                </a:solidFill>
                <a:latin typeface="Georgia"/>
                <a:ea typeface="Georgia"/>
                <a:cs typeface="Georgia"/>
                <a:sym typeface="Georgia"/>
              </a:rPr>
              <a:t>Sector</a:t>
            </a:r>
            <a:r>
              <a:rPr lang="en-US" sz="2400" b="0" i="0" u="none" strike="noStrike" cap="none" baseline="0">
                <a:solidFill>
                  <a:schemeClr val="dk1"/>
                </a:solidFill>
                <a:latin typeface="Georgia"/>
                <a:ea typeface="Georgia"/>
                <a:cs typeface="Georgia"/>
                <a:sym typeface="Georgia"/>
              </a:rPr>
              <a:t>: Industrials </a:t>
            </a:r>
          </a:p>
          <a:p>
            <a:pPr marL="457200" marR="0" lvl="0" indent="-317500" algn="l" rtl="0">
              <a:spcBef>
                <a:spcPts val="0"/>
              </a:spcBef>
              <a:buClr>
                <a:schemeClr val="dk1"/>
              </a:buClr>
              <a:buSzPct val="100000"/>
              <a:buFont typeface="Noto Symbol"/>
              <a:buChar char="■"/>
            </a:pPr>
            <a:r>
              <a:rPr lang="en-US" sz="2400" b="1" i="0" u="none" strike="noStrike" cap="none" baseline="0">
                <a:solidFill>
                  <a:schemeClr val="dk1"/>
                </a:solidFill>
                <a:latin typeface="Georgia"/>
                <a:ea typeface="Georgia"/>
                <a:cs typeface="Georgia"/>
                <a:sym typeface="Georgia"/>
              </a:rPr>
              <a:t>Return</a:t>
            </a:r>
            <a:r>
              <a:rPr lang="en-US" sz="2400" b="0" i="0" u="none" strike="noStrike" cap="none" baseline="0">
                <a:solidFill>
                  <a:schemeClr val="dk1"/>
                </a:solidFill>
                <a:latin typeface="Georgia"/>
                <a:ea typeface="Georgia"/>
                <a:cs typeface="Georgia"/>
                <a:sym typeface="Georgia"/>
              </a:rPr>
              <a:t>: +19.71% </a:t>
            </a:r>
          </a:p>
          <a:p>
            <a:pPr marL="457200" marR="0" lvl="0" indent="-317500" algn="l" rtl="0">
              <a:spcBef>
                <a:spcPts val="0"/>
              </a:spcBef>
              <a:buClr>
                <a:schemeClr val="dk1"/>
              </a:buClr>
              <a:buSzPct val="100000"/>
              <a:buFont typeface="Noto Symbol"/>
              <a:buChar char="■"/>
            </a:pPr>
            <a:r>
              <a:rPr lang="en-US" sz="2400" b="0" i="0" u="none" strike="noStrike" cap="none" baseline="0">
                <a:solidFill>
                  <a:schemeClr val="dk1"/>
                </a:solidFill>
                <a:latin typeface="Georgia"/>
                <a:ea typeface="Georgia"/>
                <a:cs typeface="Georgia"/>
                <a:sym typeface="Georgia"/>
              </a:rPr>
              <a:t>3Q earnings of $2.10/share </a:t>
            </a:r>
          </a:p>
          <a:p>
            <a:pPr marL="914400" marR="0" lvl="1" indent="-317500" algn="l" rtl="0">
              <a:spcBef>
                <a:spcPts val="0"/>
              </a:spcBef>
              <a:buClr>
                <a:schemeClr val="dk1"/>
              </a:buClr>
              <a:buSzPct val="100000"/>
              <a:buFont typeface="Noto Symbol"/>
              <a:buChar char="▪"/>
            </a:pPr>
            <a:r>
              <a:rPr lang="en-US" sz="2000" b="0" i="0" u="none" strike="noStrike" cap="none" baseline="0">
                <a:solidFill>
                  <a:schemeClr val="dk1"/>
                </a:solidFill>
                <a:latin typeface="Georgia"/>
                <a:ea typeface="Georgia"/>
                <a:cs typeface="Georgia"/>
                <a:sym typeface="Georgia"/>
              </a:rPr>
              <a:t>Increase of 37% from same quarter last year </a:t>
            </a:r>
          </a:p>
          <a:p>
            <a:pPr marL="457200" marR="0" lvl="0" indent="-317500" algn="l" rtl="0">
              <a:spcBef>
                <a:spcPts val="0"/>
              </a:spcBef>
              <a:buClr>
                <a:schemeClr val="dk1"/>
              </a:buClr>
              <a:buSzPct val="100000"/>
              <a:buFont typeface="Noto Symbol"/>
              <a:buChar char="■"/>
            </a:pPr>
            <a:r>
              <a:rPr lang="en-US" sz="2400" b="0" i="0" u="none" strike="noStrike" cap="none" baseline="0">
                <a:solidFill>
                  <a:schemeClr val="dk1"/>
                </a:solidFill>
                <a:latin typeface="Georgia"/>
                <a:ea typeface="Georgia"/>
                <a:cs typeface="Georgia"/>
                <a:sym typeface="Georgia"/>
              </a:rPr>
              <a:t>Significant growth in online shopping, especially with free shipping incentives </a:t>
            </a:r>
          </a:p>
        </p:txBody>
      </p:sp>
      <p:sp>
        <p:nvSpPr>
          <p:cNvPr id="318" name="Shape 318"/>
          <p:cNvSpPr txBox="1">
            <a:spLocks noGrp="1"/>
          </p:cNvSpPr>
          <p:nvPr>
            <p:ph type="title" idx="4294967295"/>
          </p:nvPr>
        </p:nvSpPr>
        <p:spPr>
          <a:xfrm>
            <a:off x="0" y="457200"/>
            <a:ext cx="77724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2800" b="0" i="0" u="none" strike="noStrike" cap="none" baseline="0" dirty="0">
                <a:solidFill>
                  <a:schemeClr val="dk1"/>
                </a:solidFill>
                <a:latin typeface="Georgia"/>
                <a:ea typeface="Georgia"/>
                <a:cs typeface="Georgia"/>
                <a:sym typeface="Georgia"/>
              </a:rPr>
              <a:t>FedEx Corp. (FDX) </a:t>
            </a:r>
          </a:p>
          <a:p>
            <a:pPr marL="0" marR="0" lvl="0" indent="0" algn="l" rtl="0">
              <a:spcBef>
                <a:spcPts val="0"/>
              </a:spcBef>
              <a:buClr>
                <a:schemeClr val="dk1"/>
              </a:buClr>
              <a:buFont typeface="Arial"/>
              <a:buNone/>
            </a:pPr>
            <a:endParaRPr sz="4400" b="0" i="0" u="none" strike="noStrike" cap="none" baseline="0" dirty="0">
              <a:solidFill>
                <a:schemeClr val="dk1"/>
              </a:solidFill>
              <a:latin typeface="Georgia"/>
              <a:ea typeface="Georgia"/>
              <a:cs typeface="Georgia"/>
              <a:sym typeface="Arial"/>
            </a:endParaRPr>
          </a:p>
        </p:txBody>
      </p:sp>
      <p:pic>
        <p:nvPicPr>
          <p:cNvPr id="320" name="Shape 320"/>
          <p:cNvPicPr preferRelativeResize="0"/>
          <p:nvPr/>
        </p:nvPicPr>
        <p:blipFill rotWithShape="1">
          <a:blip r:embed="rId3">
            <a:alphaModFix/>
          </a:blip>
          <a:srcRect/>
          <a:stretch/>
        </p:blipFill>
        <p:spPr>
          <a:xfrm>
            <a:off x="62301" y="1743333"/>
            <a:ext cx="5347246" cy="298773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26" name="Shape 326"/>
          <p:cNvSpPr txBox="1">
            <a:spLocks noGrp="1"/>
          </p:cNvSpPr>
          <p:nvPr>
            <p:ph type="body" idx="4294967295"/>
          </p:nvPr>
        </p:nvSpPr>
        <p:spPr>
          <a:xfrm>
            <a:off x="6188075" y="936625"/>
            <a:ext cx="2955925" cy="4567238"/>
          </a:xfrm>
          <a:prstGeom prst="rect">
            <a:avLst/>
          </a:prstGeom>
          <a:noFill/>
          <a:ln>
            <a:noFill/>
          </a:ln>
        </p:spPr>
        <p:txBody>
          <a:bodyPr lIns="91425" tIns="91425" rIns="91425" bIns="91425" anchor="t" anchorCtr="0">
            <a:noAutofit/>
          </a:bodyPr>
          <a:lstStyle/>
          <a:p>
            <a:pPr marL="457200" marR="0" lvl="0" indent="-317500" algn="l" rtl="0">
              <a:spcBef>
                <a:spcPts val="0"/>
              </a:spcBef>
              <a:buClr>
                <a:schemeClr val="dk1"/>
              </a:buClr>
              <a:buSzPct val="100000"/>
              <a:buFont typeface="Noto Symbol"/>
              <a:buChar char="■"/>
            </a:pPr>
            <a:r>
              <a:rPr lang="en-US" sz="1600" b="1" i="0" u="none" strike="noStrike" cap="none" baseline="0">
                <a:solidFill>
                  <a:schemeClr val="dk1"/>
                </a:solidFill>
                <a:latin typeface="Georgia"/>
                <a:ea typeface="Georgia"/>
                <a:cs typeface="Georgia"/>
                <a:sym typeface="Georgia"/>
              </a:rPr>
              <a:t>Sector: </a:t>
            </a:r>
            <a:r>
              <a:rPr lang="en-US" sz="1600" b="0" i="0" u="none" strike="noStrike" cap="none" baseline="0">
                <a:solidFill>
                  <a:schemeClr val="dk1"/>
                </a:solidFill>
                <a:latin typeface="Georgia"/>
                <a:ea typeface="Georgia"/>
                <a:cs typeface="Georgia"/>
                <a:sym typeface="Georgia"/>
              </a:rPr>
              <a:t>Consumer Staples </a:t>
            </a:r>
          </a:p>
          <a:p>
            <a:pPr marL="457200" marR="0" lvl="0" indent="-317500" algn="l" rtl="0">
              <a:spcBef>
                <a:spcPts val="0"/>
              </a:spcBef>
              <a:buClr>
                <a:schemeClr val="dk1"/>
              </a:buClr>
              <a:buSzPct val="100000"/>
              <a:buFont typeface="Noto Symbol"/>
              <a:buChar char="■"/>
            </a:pPr>
            <a:r>
              <a:rPr lang="en-US" sz="1600" b="1" i="0" u="none" strike="noStrike" cap="none" baseline="0">
                <a:solidFill>
                  <a:schemeClr val="dk1"/>
                </a:solidFill>
                <a:latin typeface="Georgia"/>
                <a:ea typeface="Georgia"/>
                <a:cs typeface="Georgia"/>
                <a:sym typeface="Georgia"/>
              </a:rPr>
              <a:t>Return</a:t>
            </a:r>
            <a:r>
              <a:rPr lang="en-US" sz="1600" b="0" i="0" u="none" strike="noStrike" cap="none" baseline="0">
                <a:solidFill>
                  <a:schemeClr val="dk1"/>
                </a:solidFill>
                <a:latin typeface="Georgia"/>
                <a:ea typeface="Georgia"/>
                <a:cs typeface="Georgia"/>
                <a:sym typeface="Georgia"/>
              </a:rPr>
              <a:t>: +17.78%</a:t>
            </a:r>
          </a:p>
          <a:p>
            <a:pPr marL="457200" marR="0" lvl="0" indent="-317500" algn="l" rtl="0">
              <a:spcBef>
                <a:spcPts val="0"/>
              </a:spcBef>
              <a:buClr>
                <a:schemeClr val="dk1"/>
              </a:buClr>
              <a:buSzPct val="100000"/>
              <a:buFont typeface="Noto Symbol"/>
              <a:buChar char="■"/>
            </a:pPr>
            <a:r>
              <a:rPr lang="en-US" sz="1600" b="0" i="0" u="none" strike="noStrike" cap="none" baseline="0">
                <a:solidFill>
                  <a:schemeClr val="dk1"/>
                </a:solidFill>
                <a:latin typeface="Georgia"/>
                <a:ea typeface="Georgia"/>
                <a:cs typeface="Georgia"/>
                <a:sym typeface="Georgia"/>
              </a:rPr>
              <a:t>+13% return since mid-October </a:t>
            </a:r>
          </a:p>
          <a:p>
            <a:pPr marL="457200" marR="0" lvl="0" indent="-317500" algn="l" rtl="0">
              <a:spcBef>
                <a:spcPts val="0"/>
              </a:spcBef>
              <a:buClr>
                <a:schemeClr val="dk1"/>
              </a:buClr>
              <a:buSzPct val="100000"/>
              <a:buFont typeface="Noto Symbol"/>
              <a:buChar char="■"/>
            </a:pPr>
            <a:r>
              <a:rPr lang="en-US" sz="1600" b="0" i="0" u="none" strike="noStrike" cap="none" baseline="0">
                <a:solidFill>
                  <a:schemeClr val="dk1"/>
                </a:solidFill>
                <a:latin typeface="Georgia"/>
                <a:ea typeface="Georgia"/>
                <a:cs typeface="Georgia"/>
                <a:sym typeface="Georgia"/>
              </a:rPr>
              <a:t>Same-store-sale increase of 7.4% in October and 6.2% in November </a:t>
            </a:r>
          </a:p>
          <a:p>
            <a:pPr marL="457200" marR="0" lvl="0" indent="-317500" algn="l" rtl="0">
              <a:spcBef>
                <a:spcPts val="0"/>
              </a:spcBef>
              <a:buClr>
                <a:schemeClr val="dk1"/>
              </a:buClr>
              <a:buSzPct val="100000"/>
              <a:buFont typeface="Noto Symbol"/>
              <a:buChar char="■"/>
            </a:pPr>
            <a:r>
              <a:rPr lang="en-US" sz="1600" b="0" i="0" u="none" strike="noStrike" cap="none" baseline="0">
                <a:solidFill>
                  <a:schemeClr val="dk1"/>
                </a:solidFill>
                <a:latin typeface="Georgia"/>
                <a:ea typeface="Georgia"/>
                <a:cs typeface="Georgia"/>
                <a:sym typeface="Georgia"/>
              </a:rPr>
              <a:t>2Q revenue increase by 9%</a:t>
            </a:r>
          </a:p>
          <a:p>
            <a:pPr marL="457200" marR="0" lvl="0" indent="-317500" algn="l" rtl="0">
              <a:spcBef>
                <a:spcPts val="0"/>
              </a:spcBef>
              <a:buClr>
                <a:schemeClr val="dk1"/>
              </a:buClr>
              <a:buSzPct val="100000"/>
              <a:buFont typeface="Noto Symbol"/>
              <a:buChar char="■"/>
            </a:pPr>
            <a:r>
              <a:rPr lang="en-US" sz="1600" b="0" i="0" u="none" strike="noStrike" cap="none" baseline="0">
                <a:solidFill>
                  <a:schemeClr val="dk1"/>
                </a:solidFill>
                <a:latin typeface="Georgia"/>
                <a:ea typeface="Georgia"/>
                <a:cs typeface="Georgia"/>
                <a:sym typeface="Georgia"/>
              </a:rPr>
              <a:t>2Q net income gains of 13% </a:t>
            </a:r>
          </a:p>
          <a:p>
            <a:pPr marL="457200" marR="0" lvl="0" indent="-317500" algn="l" rtl="0">
              <a:spcBef>
                <a:spcPts val="0"/>
              </a:spcBef>
              <a:buClr>
                <a:schemeClr val="dk1"/>
              </a:buClr>
              <a:buSzPct val="100000"/>
              <a:buFont typeface="Noto Symbol"/>
              <a:buChar char="■"/>
            </a:pPr>
            <a:r>
              <a:rPr lang="en-US" sz="1600" b="0" i="0" u="none" strike="noStrike" cap="none" baseline="0">
                <a:solidFill>
                  <a:schemeClr val="dk1"/>
                </a:solidFill>
                <a:latin typeface="Georgia"/>
                <a:ea typeface="Georgia"/>
                <a:cs typeface="Georgia"/>
                <a:sym typeface="Georgia"/>
              </a:rPr>
              <a:t>long-term growth attributable to international business </a:t>
            </a:r>
          </a:p>
          <a:p>
            <a:pPr marL="914400" marR="0" lvl="1" indent="-317500" algn="l" rtl="0">
              <a:spcBef>
                <a:spcPts val="0"/>
              </a:spcBef>
              <a:buClr>
                <a:schemeClr val="dk1"/>
              </a:buClr>
              <a:buSzPct val="100000"/>
              <a:buFont typeface="Noto Symbol"/>
              <a:buChar char="▪"/>
            </a:pPr>
            <a:r>
              <a:rPr lang="en-US" sz="1400" b="0" i="0" u="none" strike="noStrike" cap="none" baseline="0">
                <a:solidFill>
                  <a:schemeClr val="dk1"/>
                </a:solidFill>
                <a:latin typeface="Georgia"/>
                <a:ea typeface="Georgia"/>
                <a:cs typeface="Georgia"/>
                <a:sym typeface="Georgia"/>
              </a:rPr>
              <a:t>October, COST announced planned entry of Chinese retail market </a:t>
            </a:r>
          </a:p>
          <a:p>
            <a:pPr marL="457200" marR="0" lvl="0" indent="-317500" algn="l" rtl="0">
              <a:spcBef>
                <a:spcPts val="0"/>
              </a:spcBef>
              <a:buClr>
                <a:schemeClr val="dk1"/>
              </a:buClr>
              <a:buSzPct val="100000"/>
              <a:buFont typeface="Noto Symbol"/>
              <a:buChar char="■"/>
            </a:pPr>
            <a:r>
              <a:rPr lang="en-US" sz="1600" b="0" i="0" u="none" strike="noStrike" cap="none" baseline="0">
                <a:solidFill>
                  <a:schemeClr val="dk1"/>
                </a:solidFill>
                <a:latin typeface="Georgia"/>
                <a:ea typeface="Georgia"/>
                <a:cs typeface="Georgia"/>
                <a:sym typeface="Georgia"/>
              </a:rPr>
              <a:t>Steady growth despite soft U.S. Economy </a:t>
            </a:r>
          </a:p>
          <a:p>
            <a:pPr marL="0" marR="0" lvl="0" indent="0" algn="l" rtl="0">
              <a:spcBef>
                <a:spcPts val="0"/>
              </a:spcBef>
              <a:buClr>
                <a:schemeClr val="dk1"/>
              </a:buClr>
              <a:buFont typeface="Arial"/>
              <a:buNone/>
            </a:pPr>
            <a:endParaRPr sz="1600" b="0" i="0" u="none" strike="noStrike" cap="none" baseline="0">
              <a:solidFill>
                <a:schemeClr val="dk1"/>
              </a:solidFill>
              <a:latin typeface="Georgia"/>
              <a:ea typeface="Georgia"/>
              <a:cs typeface="Georgia"/>
              <a:sym typeface="Georgia"/>
            </a:endParaRPr>
          </a:p>
        </p:txBody>
      </p:sp>
      <p:sp>
        <p:nvSpPr>
          <p:cNvPr id="325" name="Shape 325"/>
          <p:cNvSpPr txBox="1">
            <a:spLocks noGrp="1"/>
          </p:cNvSpPr>
          <p:nvPr>
            <p:ph type="title" idx="4294967295"/>
          </p:nvPr>
        </p:nvSpPr>
        <p:spPr>
          <a:xfrm>
            <a:off x="0" y="477661"/>
            <a:ext cx="77724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2800" b="0" i="0" u="none" strike="noStrike" cap="none" baseline="0" dirty="0">
                <a:solidFill>
                  <a:schemeClr val="dk1"/>
                </a:solidFill>
                <a:latin typeface="Georgia"/>
                <a:ea typeface="Georgia"/>
                <a:cs typeface="Georgia"/>
                <a:sym typeface="Georgia"/>
              </a:rPr>
              <a:t>Costco (COST)</a:t>
            </a:r>
          </a:p>
          <a:p>
            <a:pPr marL="0" marR="0" lvl="0" indent="0" algn="l" rtl="0">
              <a:spcBef>
                <a:spcPts val="0"/>
              </a:spcBef>
              <a:buClr>
                <a:schemeClr val="dk1"/>
              </a:buClr>
              <a:buFont typeface="Arial"/>
              <a:buNone/>
            </a:pPr>
            <a:endParaRPr sz="4400" b="0" i="0" u="none" strike="noStrike" cap="none" baseline="0" dirty="0">
              <a:solidFill>
                <a:schemeClr val="dk1"/>
              </a:solidFill>
              <a:latin typeface="Georgia"/>
              <a:ea typeface="Georgia"/>
              <a:cs typeface="Georgia"/>
              <a:sym typeface="Arial"/>
            </a:endParaRPr>
          </a:p>
        </p:txBody>
      </p:sp>
      <p:pic>
        <p:nvPicPr>
          <p:cNvPr id="327" name="Shape 327"/>
          <p:cNvPicPr preferRelativeResize="0"/>
          <p:nvPr/>
        </p:nvPicPr>
        <p:blipFill rotWithShape="1">
          <a:blip r:embed="rId3">
            <a:alphaModFix/>
          </a:blip>
          <a:srcRect/>
          <a:stretch/>
        </p:blipFill>
        <p:spPr>
          <a:xfrm>
            <a:off x="136525" y="1479766"/>
            <a:ext cx="6096925" cy="348182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33" name="Shape 333"/>
          <p:cNvSpPr txBox="1">
            <a:spLocks noGrp="1"/>
          </p:cNvSpPr>
          <p:nvPr>
            <p:ph type="body" idx="4294967295"/>
          </p:nvPr>
        </p:nvSpPr>
        <p:spPr>
          <a:xfrm>
            <a:off x="6218238" y="1423988"/>
            <a:ext cx="2925762" cy="3871912"/>
          </a:xfrm>
          <a:prstGeom prst="rect">
            <a:avLst/>
          </a:prstGeom>
          <a:noFill/>
          <a:ln>
            <a:noFill/>
          </a:ln>
        </p:spPr>
        <p:txBody>
          <a:bodyPr lIns="91425" tIns="91425" rIns="91425" bIns="91425" anchor="t" anchorCtr="0">
            <a:noAutofit/>
          </a:bodyPr>
          <a:lstStyle/>
          <a:p>
            <a:pPr marL="457200" marR="0" lvl="0" indent="-317500" algn="l" rtl="0">
              <a:spcBef>
                <a:spcPts val="0"/>
              </a:spcBef>
              <a:buClr>
                <a:schemeClr val="dk1"/>
              </a:buClr>
              <a:buSzPct val="100000"/>
              <a:buFont typeface="Noto Symbol"/>
              <a:buChar char="■"/>
            </a:pPr>
            <a:r>
              <a:rPr lang="en-US" sz="2000" b="1" i="0" u="none" strike="noStrike" cap="none" baseline="0">
                <a:solidFill>
                  <a:schemeClr val="dk1"/>
                </a:solidFill>
                <a:latin typeface="Georgia"/>
                <a:ea typeface="Georgia"/>
                <a:cs typeface="Georgia"/>
                <a:sym typeface="Georgia"/>
              </a:rPr>
              <a:t>Sector: </a:t>
            </a:r>
            <a:r>
              <a:rPr lang="en-US" sz="2000" b="0" i="0" u="none" strike="noStrike" cap="none" baseline="0">
                <a:solidFill>
                  <a:schemeClr val="dk1"/>
                </a:solidFill>
                <a:latin typeface="Georgia"/>
                <a:ea typeface="Georgia"/>
                <a:cs typeface="Georgia"/>
                <a:sym typeface="Georgia"/>
              </a:rPr>
              <a:t>Materials </a:t>
            </a:r>
          </a:p>
          <a:p>
            <a:pPr marL="457200" marR="0" lvl="0" indent="-317500" algn="l" rtl="0">
              <a:spcBef>
                <a:spcPts val="0"/>
              </a:spcBef>
              <a:buClr>
                <a:schemeClr val="dk1"/>
              </a:buClr>
              <a:buSzPct val="100000"/>
              <a:buFont typeface="Noto Symbol"/>
              <a:buChar char="■"/>
            </a:pPr>
            <a:r>
              <a:rPr lang="en-US" sz="2000" b="1" i="0" u="none" strike="noStrike" cap="none" baseline="0">
                <a:solidFill>
                  <a:schemeClr val="dk1"/>
                </a:solidFill>
                <a:latin typeface="Georgia"/>
                <a:ea typeface="Georgia"/>
                <a:cs typeface="Georgia"/>
                <a:sym typeface="Georgia"/>
              </a:rPr>
              <a:t>Return</a:t>
            </a:r>
            <a:r>
              <a:rPr lang="en-US" sz="2000" b="0" i="0" u="none" strike="noStrike" cap="none" baseline="0">
                <a:solidFill>
                  <a:schemeClr val="dk1"/>
                </a:solidFill>
                <a:latin typeface="Georgia"/>
                <a:ea typeface="Georgia"/>
                <a:cs typeface="Georgia"/>
                <a:sym typeface="Georgia"/>
              </a:rPr>
              <a:t>: +13.29%</a:t>
            </a:r>
          </a:p>
          <a:p>
            <a:pPr marL="457200" marR="0" lvl="0" indent="-317500" algn="l" rtl="0">
              <a:spcBef>
                <a:spcPts val="0"/>
              </a:spcBef>
              <a:buClr>
                <a:schemeClr val="dk1"/>
              </a:buClr>
              <a:buSzPct val="100000"/>
              <a:buFont typeface="Noto Symbol"/>
              <a:buChar char="■"/>
            </a:pPr>
            <a:r>
              <a:rPr lang="en-US" sz="2000" b="0" i="0" u="none" strike="noStrike" cap="none" baseline="0">
                <a:solidFill>
                  <a:schemeClr val="dk1"/>
                </a:solidFill>
                <a:latin typeface="Georgia"/>
                <a:ea typeface="Georgia"/>
                <a:cs typeface="Georgia"/>
                <a:sym typeface="Georgia"/>
              </a:rPr>
              <a:t>Record $3.35/share Q3 earnings</a:t>
            </a:r>
          </a:p>
          <a:p>
            <a:pPr marL="457200" marR="0" lvl="0" indent="-317500" algn="l" rtl="0">
              <a:spcBef>
                <a:spcPts val="0"/>
              </a:spcBef>
              <a:buClr>
                <a:schemeClr val="dk1"/>
              </a:buClr>
              <a:buSzPct val="100000"/>
              <a:buFont typeface="Noto Symbol"/>
              <a:buChar char="■"/>
            </a:pPr>
            <a:r>
              <a:rPr lang="en-US" sz="2000" b="0" i="0" u="none" strike="noStrike" cap="none" baseline="0">
                <a:solidFill>
                  <a:schemeClr val="dk1"/>
                </a:solidFill>
                <a:latin typeface="Georgia"/>
                <a:ea typeface="Georgia"/>
                <a:cs typeface="Georgia"/>
                <a:sym typeface="Georgia"/>
              </a:rPr>
              <a:t>10.6% year-over-year rise in net sales</a:t>
            </a:r>
          </a:p>
          <a:p>
            <a:pPr marL="457200" marR="0" lvl="0" indent="-317500" algn="l" rtl="0">
              <a:spcBef>
                <a:spcPts val="0"/>
              </a:spcBef>
              <a:buClr>
                <a:schemeClr val="dk1"/>
              </a:buClr>
              <a:buSzPct val="100000"/>
              <a:buFont typeface="Noto Symbol"/>
              <a:buChar char="■"/>
            </a:pPr>
            <a:r>
              <a:rPr lang="en-US" sz="2000" b="0" i="0" u="none" strike="noStrike" cap="none" baseline="0">
                <a:solidFill>
                  <a:schemeClr val="dk1"/>
                </a:solidFill>
                <a:latin typeface="Georgia"/>
                <a:ea typeface="Georgia"/>
                <a:cs typeface="Georgia"/>
                <a:sym typeface="Georgia"/>
              </a:rPr>
              <a:t>Steady growth independent of house sales</a:t>
            </a:r>
          </a:p>
          <a:p>
            <a:pPr marL="914400" marR="0" lvl="1" indent="-317500" algn="l" rtl="0">
              <a:spcBef>
                <a:spcPts val="0"/>
              </a:spcBef>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Dependence on professional clientele</a:t>
            </a:r>
          </a:p>
        </p:txBody>
      </p:sp>
      <p:sp>
        <p:nvSpPr>
          <p:cNvPr id="332" name="Shape 332"/>
          <p:cNvSpPr txBox="1">
            <a:spLocks noGrp="1"/>
          </p:cNvSpPr>
          <p:nvPr>
            <p:ph type="title" idx="4294967295"/>
          </p:nvPr>
        </p:nvSpPr>
        <p:spPr>
          <a:xfrm>
            <a:off x="0" y="852488"/>
            <a:ext cx="77724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2800" b="0" i="0" u="none" strike="noStrike" cap="none" baseline="0" dirty="0">
                <a:solidFill>
                  <a:schemeClr val="dk1"/>
                </a:solidFill>
                <a:latin typeface="Georgia"/>
                <a:ea typeface="Georgia"/>
                <a:cs typeface="Georgia"/>
                <a:sym typeface="Georgia"/>
              </a:rPr>
              <a:t>Sherwin Williams (SHW)</a:t>
            </a:r>
          </a:p>
          <a:p>
            <a:pPr marL="0" marR="0" lvl="0" indent="0" algn="l" rtl="0">
              <a:spcBef>
                <a:spcPts val="0"/>
              </a:spcBef>
              <a:buClr>
                <a:schemeClr val="dk1"/>
              </a:buClr>
              <a:buFont typeface="Arial"/>
              <a:buNone/>
            </a:pPr>
            <a:endParaRPr sz="4400" b="0" i="0" u="none" strike="noStrike" cap="none" baseline="0" dirty="0">
              <a:solidFill>
                <a:schemeClr val="dk1"/>
              </a:solidFill>
              <a:latin typeface="Georgia"/>
              <a:ea typeface="Georgia"/>
              <a:cs typeface="Georgia"/>
              <a:sym typeface="Arial"/>
            </a:endParaRPr>
          </a:p>
          <a:p>
            <a:pPr marL="0" marR="0" lvl="0" indent="0" algn="l" rtl="0">
              <a:spcBef>
                <a:spcPts val="0"/>
              </a:spcBef>
              <a:buClr>
                <a:schemeClr val="dk1"/>
              </a:buClr>
              <a:buFont typeface="Arial"/>
              <a:buNone/>
            </a:pPr>
            <a:endParaRPr sz="4400" b="0" i="0" u="none" strike="noStrike" cap="none" baseline="0" dirty="0">
              <a:solidFill>
                <a:schemeClr val="dk1"/>
              </a:solidFill>
              <a:latin typeface="Georgia"/>
              <a:ea typeface="Georgia"/>
              <a:cs typeface="Georgia"/>
              <a:sym typeface="Arial"/>
            </a:endParaRPr>
          </a:p>
        </p:txBody>
      </p:sp>
      <p:pic>
        <p:nvPicPr>
          <p:cNvPr id="334" name="Shape 334"/>
          <p:cNvPicPr preferRelativeResize="0"/>
          <p:nvPr/>
        </p:nvPicPr>
        <p:blipFill rotWithShape="1">
          <a:blip r:embed="rId3">
            <a:alphaModFix/>
          </a:blip>
          <a:srcRect/>
          <a:stretch/>
        </p:blipFill>
        <p:spPr>
          <a:xfrm>
            <a:off x="162576" y="1492733"/>
            <a:ext cx="6026224" cy="33898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40" name="Shape 340"/>
          <p:cNvSpPr txBox="1">
            <a:spLocks noGrp="1"/>
          </p:cNvSpPr>
          <p:nvPr>
            <p:ph type="body" idx="4294967295"/>
          </p:nvPr>
        </p:nvSpPr>
        <p:spPr>
          <a:xfrm>
            <a:off x="6213475" y="1493838"/>
            <a:ext cx="2930525" cy="3870325"/>
          </a:xfrm>
          <a:prstGeom prst="rect">
            <a:avLst/>
          </a:prstGeom>
          <a:noFill/>
          <a:ln>
            <a:noFill/>
          </a:ln>
        </p:spPr>
        <p:txBody>
          <a:bodyPr lIns="91425" tIns="91425" rIns="91425" bIns="91425" anchor="t" anchorCtr="0">
            <a:noAutofit/>
          </a:bodyPr>
          <a:lstStyle/>
          <a:p>
            <a:pPr marL="457200" marR="0" lvl="0" indent="-317500" algn="l" rtl="0">
              <a:spcBef>
                <a:spcPts val="0"/>
              </a:spcBef>
              <a:buClr>
                <a:srgbClr val="000000"/>
              </a:buClr>
              <a:buSzPct val="100000"/>
              <a:buFont typeface="Arial"/>
              <a:buChar char="■"/>
            </a:pPr>
            <a:r>
              <a:rPr lang="en-US" sz="2000" b="1" i="0" u="none" strike="noStrike" cap="none" baseline="0">
                <a:solidFill>
                  <a:schemeClr val="dk1"/>
                </a:solidFill>
                <a:latin typeface="Georgia"/>
                <a:ea typeface="Georgia"/>
                <a:cs typeface="Georgia"/>
                <a:sym typeface="Georgia"/>
              </a:rPr>
              <a:t>Sector: </a:t>
            </a:r>
            <a:r>
              <a:rPr lang="en-US" sz="2000" b="0" i="0" u="none" strike="noStrike" cap="none" baseline="0">
                <a:solidFill>
                  <a:schemeClr val="dk1"/>
                </a:solidFill>
                <a:latin typeface="Georgia"/>
                <a:ea typeface="Georgia"/>
                <a:cs typeface="Georgia"/>
                <a:sym typeface="Georgia"/>
              </a:rPr>
              <a:t>Consumer Staples </a:t>
            </a:r>
          </a:p>
          <a:p>
            <a:pPr marL="457200" marR="0" lvl="0" indent="-317500" algn="l" rtl="0">
              <a:spcBef>
                <a:spcPts val="0"/>
              </a:spcBef>
              <a:buClr>
                <a:srgbClr val="000000"/>
              </a:buClr>
              <a:buSzPct val="100000"/>
              <a:buFont typeface="Arial"/>
              <a:buChar char="■"/>
            </a:pPr>
            <a:r>
              <a:rPr lang="en-US" sz="2000" b="1" i="0" u="none" strike="noStrike" cap="none" baseline="0">
                <a:solidFill>
                  <a:schemeClr val="dk1"/>
                </a:solidFill>
                <a:latin typeface="Georgia"/>
                <a:ea typeface="Georgia"/>
                <a:cs typeface="Georgia"/>
                <a:sym typeface="Georgia"/>
              </a:rPr>
              <a:t>Return</a:t>
            </a:r>
            <a:r>
              <a:rPr lang="en-US" sz="2000" b="0" i="0" u="none" strike="noStrike" cap="none" baseline="0">
                <a:solidFill>
                  <a:schemeClr val="dk1"/>
                </a:solidFill>
                <a:latin typeface="Georgia"/>
                <a:ea typeface="Georgia"/>
                <a:cs typeface="Georgia"/>
                <a:sym typeface="Georgia"/>
              </a:rPr>
              <a:t>: +11.97% </a:t>
            </a:r>
          </a:p>
          <a:p>
            <a:pPr marL="457200" marR="0" lvl="0" indent="-317500" algn="l" rtl="0">
              <a:spcBef>
                <a:spcPts val="0"/>
              </a:spcBef>
              <a:buClr>
                <a:srgbClr val="000000"/>
              </a:buClr>
              <a:buSzPct val="100000"/>
              <a:buFont typeface="Arial"/>
              <a:buChar char="■"/>
            </a:pPr>
            <a:r>
              <a:rPr lang="en-US" sz="2000" b="0" i="0" u="none" strike="noStrike" cap="none" baseline="0">
                <a:solidFill>
                  <a:schemeClr val="dk1"/>
                </a:solidFill>
                <a:latin typeface="Georgia"/>
                <a:ea typeface="Georgia"/>
                <a:cs typeface="Georgia"/>
                <a:sym typeface="Georgia"/>
              </a:rPr>
              <a:t>Topped earnings estimates in Q3</a:t>
            </a:r>
          </a:p>
          <a:p>
            <a:pPr marL="457200" marR="0" lvl="0" indent="-317500" algn="l" rtl="0">
              <a:spcBef>
                <a:spcPts val="0"/>
              </a:spcBef>
              <a:buClr>
                <a:srgbClr val="000000"/>
              </a:buClr>
              <a:buSzPct val="100000"/>
              <a:buFont typeface="Arial"/>
              <a:buChar char="■"/>
            </a:pPr>
            <a:r>
              <a:rPr lang="en-US" sz="2000" b="0" i="0" u="none" strike="noStrike" cap="none" baseline="0">
                <a:solidFill>
                  <a:schemeClr val="dk1"/>
                </a:solidFill>
                <a:latin typeface="Georgia"/>
                <a:ea typeface="Georgia"/>
                <a:cs typeface="Georgia"/>
                <a:sym typeface="Georgia"/>
              </a:rPr>
              <a:t>Overall U.S. same-store sales rose 0.5% in Q3</a:t>
            </a:r>
          </a:p>
          <a:p>
            <a:pPr marL="914400" marR="0" lvl="1" indent="-317500" algn="l" rtl="0">
              <a:spcBef>
                <a:spcPts val="0"/>
              </a:spcBef>
              <a:buClr>
                <a:srgbClr val="000000"/>
              </a:buClr>
              <a:buSzPct val="100000"/>
              <a:buFont typeface="Arial"/>
              <a:buChar char="■"/>
            </a:pPr>
            <a:r>
              <a:rPr lang="en-US" sz="1800" b="0" i="0" u="none" strike="noStrike" cap="none" baseline="0">
                <a:solidFill>
                  <a:schemeClr val="dk1"/>
                </a:solidFill>
                <a:latin typeface="Georgia"/>
                <a:ea typeface="Georgia"/>
                <a:cs typeface="Georgia"/>
                <a:sym typeface="Georgia"/>
              </a:rPr>
              <a:t>Ended 6 quarter streak of flat/declining same store sales</a:t>
            </a:r>
          </a:p>
          <a:p>
            <a:pPr marL="457200" marR="0" lvl="0" indent="-317500" algn="l" rtl="0">
              <a:spcBef>
                <a:spcPts val="0"/>
              </a:spcBef>
              <a:buClr>
                <a:srgbClr val="000000"/>
              </a:buClr>
              <a:buSzPct val="100000"/>
              <a:buFont typeface="Arial"/>
              <a:buChar char="■"/>
            </a:pPr>
            <a:r>
              <a:rPr lang="en-US" sz="2000" b="0" i="0" u="none" strike="noStrike" cap="none" baseline="0">
                <a:solidFill>
                  <a:schemeClr val="dk1"/>
                </a:solidFill>
                <a:latin typeface="Georgia"/>
                <a:ea typeface="Georgia"/>
                <a:cs typeface="Georgia"/>
                <a:sym typeface="Georgia"/>
              </a:rPr>
              <a:t>Increased dividend 41 years in a row</a:t>
            </a:r>
          </a:p>
        </p:txBody>
      </p:sp>
      <p:sp>
        <p:nvSpPr>
          <p:cNvPr id="339" name="Shape 339"/>
          <p:cNvSpPr txBox="1">
            <a:spLocks noGrp="1"/>
          </p:cNvSpPr>
          <p:nvPr>
            <p:ph type="title" idx="4294967295"/>
          </p:nvPr>
        </p:nvSpPr>
        <p:spPr>
          <a:xfrm>
            <a:off x="0" y="609600"/>
            <a:ext cx="77724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Wal-Mart (WMT) </a:t>
            </a:r>
          </a:p>
          <a:p>
            <a:pPr marL="0" marR="0" lvl="0" indent="0" algn="l" rtl="0">
              <a:spcBef>
                <a:spcPts val="0"/>
              </a:spcBef>
              <a:buClr>
                <a:schemeClr val="dk1"/>
              </a:buClr>
              <a:buFont typeface="Arial"/>
              <a:buNone/>
            </a:pPr>
            <a:endParaRPr sz="4400" b="0" i="0" u="none" strike="noStrike" cap="none" baseline="0" dirty="0">
              <a:solidFill>
                <a:schemeClr val="dk1"/>
              </a:solidFill>
              <a:latin typeface="Georgia"/>
              <a:ea typeface="Georgia"/>
              <a:cs typeface="Georgia"/>
              <a:sym typeface="Arial"/>
            </a:endParaRPr>
          </a:p>
          <a:p>
            <a:pPr marL="0" marR="0" lvl="0" indent="0" algn="l" rtl="0">
              <a:spcBef>
                <a:spcPts val="0"/>
              </a:spcBef>
              <a:buClr>
                <a:schemeClr val="dk1"/>
              </a:buClr>
              <a:buFont typeface="Arial"/>
              <a:buNone/>
            </a:pPr>
            <a:endParaRPr sz="4400" b="0" i="0" u="none" strike="noStrike" cap="none" baseline="0" dirty="0">
              <a:solidFill>
                <a:schemeClr val="dk1"/>
              </a:solidFill>
              <a:latin typeface="Georgia"/>
              <a:ea typeface="Georgia"/>
              <a:cs typeface="Georgia"/>
              <a:sym typeface="Arial"/>
            </a:endParaRPr>
          </a:p>
        </p:txBody>
      </p:sp>
      <p:pic>
        <p:nvPicPr>
          <p:cNvPr id="341" name="Shape 341"/>
          <p:cNvPicPr preferRelativeResize="0"/>
          <p:nvPr/>
        </p:nvPicPr>
        <p:blipFill rotWithShape="1">
          <a:blip r:embed="rId3">
            <a:alphaModFix/>
          </a:blip>
          <a:srcRect/>
          <a:stretch/>
        </p:blipFill>
        <p:spPr>
          <a:xfrm>
            <a:off x="173351" y="1477400"/>
            <a:ext cx="6003175" cy="3359967"/>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47" name="Shape 347"/>
          <p:cNvSpPr txBox="1">
            <a:spLocks noGrp="1"/>
          </p:cNvSpPr>
          <p:nvPr>
            <p:ph type="body" idx="4294967295"/>
          </p:nvPr>
        </p:nvSpPr>
        <p:spPr>
          <a:xfrm>
            <a:off x="792339" y="1357489"/>
            <a:ext cx="7473950" cy="3870325"/>
          </a:xfrm>
          <a:prstGeom prst="rect">
            <a:avLst/>
          </a:prstGeom>
          <a:noFill/>
          <a:ln>
            <a:noFill/>
          </a:ln>
        </p:spPr>
        <p:txBody>
          <a:bodyPr lIns="91425" tIns="45700" rIns="91425" bIns="45700" anchor="t" anchorCtr="0">
            <a:noAutofit/>
          </a:bodyPr>
          <a:lstStyle/>
          <a:p>
            <a:pPr marL="457200" marR="0" lvl="0" indent="-406400" algn="l" rtl="0">
              <a:spcBef>
                <a:spcPts val="0"/>
              </a:spcBef>
              <a:buClr>
                <a:schemeClr val="dk1"/>
              </a:buClr>
              <a:buSzPct val="100000"/>
              <a:buFont typeface="Georgia"/>
              <a:buChar char="▪"/>
            </a:pPr>
            <a:r>
              <a:rPr lang="en-US" sz="2800" b="0" i="0" u="none" strike="noStrike" cap="none" baseline="0" dirty="0" err="1">
                <a:solidFill>
                  <a:schemeClr val="dk1"/>
                </a:solidFill>
                <a:latin typeface="Georgia"/>
                <a:ea typeface="Georgia"/>
                <a:cs typeface="Georgia"/>
                <a:sym typeface="Georgia"/>
              </a:rPr>
              <a:t>Haliburton</a:t>
            </a:r>
            <a:r>
              <a:rPr lang="en-US" sz="2800" b="0" i="0" u="none" strike="noStrike" cap="none" baseline="0" dirty="0">
                <a:solidFill>
                  <a:schemeClr val="dk1"/>
                </a:solidFill>
                <a:latin typeface="Georgia"/>
                <a:ea typeface="Georgia"/>
                <a:cs typeface="Georgia"/>
                <a:sym typeface="Georgia"/>
              </a:rPr>
              <a:t> (-20.00%)</a:t>
            </a:r>
          </a:p>
          <a:p>
            <a:pPr marL="457200" marR="0" lvl="0" indent="-406400" algn="l" rtl="0">
              <a:spcBef>
                <a:spcPts val="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Chevron (-20.00%)</a:t>
            </a:r>
          </a:p>
          <a:p>
            <a:pPr marL="457200" marR="0" lvl="0" indent="-406400" algn="l" rtl="0">
              <a:spcBef>
                <a:spcPts val="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Google (-11.46%)</a:t>
            </a:r>
          </a:p>
          <a:p>
            <a:pPr marL="457200" marR="0" lvl="0" indent="-406400" algn="l" rtl="0">
              <a:spcBef>
                <a:spcPts val="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Schlumberger (-10.95%)</a:t>
            </a:r>
          </a:p>
          <a:p>
            <a:pPr marL="457200" marR="0" lvl="0" indent="-406400" algn="l" rtl="0">
              <a:spcBef>
                <a:spcPts val="0"/>
              </a:spcBef>
              <a:buClr>
                <a:schemeClr val="dk1"/>
              </a:buClr>
              <a:buSzPct val="100000"/>
              <a:buFont typeface="Georgia"/>
              <a:buChar char="▪"/>
            </a:pPr>
            <a:r>
              <a:rPr lang="en-US" sz="2800" b="0" i="0" u="none" strike="noStrike" cap="none" baseline="0" dirty="0">
                <a:solidFill>
                  <a:schemeClr val="dk1"/>
                </a:solidFill>
                <a:latin typeface="Georgia"/>
                <a:ea typeface="Georgia"/>
                <a:cs typeface="Georgia"/>
                <a:sym typeface="Georgia"/>
              </a:rPr>
              <a:t>Gilead Sciences (-7.75%)</a:t>
            </a:r>
          </a:p>
          <a:p>
            <a:pPr marL="0" marR="0" lvl="0" indent="0" algn="l" rtl="0">
              <a:spcBef>
                <a:spcPts val="0"/>
              </a:spcBef>
              <a:buClr>
                <a:schemeClr val="dk1"/>
              </a:buClr>
              <a:buFont typeface="Arial"/>
              <a:buNone/>
            </a:pPr>
            <a:endParaRPr sz="2800" b="0" i="0" u="none" strike="noStrike" cap="none" baseline="0" dirty="0">
              <a:solidFill>
                <a:schemeClr val="dk1"/>
              </a:solidFill>
              <a:latin typeface="Georgia"/>
              <a:ea typeface="Georgia"/>
              <a:cs typeface="Georgia"/>
              <a:sym typeface="Georgia"/>
            </a:endParaRPr>
          </a:p>
          <a:p>
            <a:pPr marL="168275" marR="0" lvl="0" indent="-41275" algn="l" rtl="0">
              <a:spcBef>
                <a:spcPts val="0"/>
              </a:spcBef>
              <a:spcAft>
                <a:spcPts val="0"/>
              </a:spcAft>
              <a:buClr>
                <a:schemeClr val="dk1"/>
              </a:buClr>
              <a:buFont typeface="Noto Symbol"/>
              <a:buNone/>
            </a:pPr>
            <a:endParaRPr sz="2800" b="0" i="0" u="none" strike="noStrike" cap="none" baseline="0" dirty="0">
              <a:solidFill>
                <a:schemeClr val="dk1"/>
              </a:solidFill>
              <a:latin typeface="Georgia"/>
              <a:ea typeface="Georgia"/>
              <a:cs typeface="Georgia"/>
              <a:sym typeface="Georgia"/>
            </a:endParaRPr>
          </a:p>
        </p:txBody>
      </p:sp>
      <p:sp>
        <p:nvSpPr>
          <p:cNvPr id="346" name="Shape 346"/>
          <p:cNvSpPr txBox="1">
            <a:spLocks noGrp="1"/>
          </p:cNvSpPr>
          <p:nvPr>
            <p:ph type="title" idx="4294967295"/>
          </p:nvPr>
        </p:nvSpPr>
        <p:spPr>
          <a:xfrm>
            <a:off x="493889" y="214489"/>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Top 5 Losers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54" name="Shape 354"/>
          <p:cNvSpPr txBox="1">
            <a:spLocks noGrp="1"/>
          </p:cNvSpPr>
          <p:nvPr>
            <p:ph type="body" idx="4294967295"/>
          </p:nvPr>
        </p:nvSpPr>
        <p:spPr>
          <a:xfrm>
            <a:off x="5637213" y="1752600"/>
            <a:ext cx="3506787" cy="2136775"/>
          </a:xfrm>
          <a:prstGeom prst="rect">
            <a:avLst/>
          </a:prstGeom>
          <a:noFill/>
          <a:ln>
            <a:noFill/>
          </a:ln>
        </p:spPr>
        <p:txBody>
          <a:bodyPr lIns="91425" tIns="45700" rIns="91425" bIns="45700" anchor="t" anchorCtr="0">
            <a:noAutofit/>
          </a:bodyPr>
          <a:lstStyle/>
          <a:p>
            <a:pPr marL="596900" marR="0" lvl="0" indent="-457200" algn="l" rtl="0">
              <a:spcBef>
                <a:spcPts val="0"/>
              </a:spcBef>
              <a:spcAft>
                <a:spcPts val="0"/>
              </a:spcAft>
              <a:buClr>
                <a:schemeClr val="dk1"/>
              </a:buClr>
              <a:buSzPct val="100000"/>
              <a:buFont typeface="Noto Symbol"/>
              <a:buChar char="▪"/>
            </a:pPr>
            <a:r>
              <a:rPr lang="en-US" sz="2400" b="1" i="0" u="none" strike="noStrike" cap="none" baseline="0">
                <a:solidFill>
                  <a:schemeClr val="dk1"/>
                </a:solidFill>
                <a:latin typeface="Georgia"/>
                <a:ea typeface="Georgia"/>
                <a:cs typeface="Georgia"/>
                <a:sym typeface="Georgia"/>
              </a:rPr>
              <a:t>Sector</a:t>
            </a:r>
            <a:r>
              <a:rPr lang="en-US" sz="2400" b="0" i="0" u="none" strike="noStrike" cap="none" baseline="0">
                <a:solidFill>
                  <a:schemeClr val="dk1"/>
                </a:solidFill>
                <a:latin typeface="Georgia"/>
                <a:ea typeface="Georgia"/>
                <a:cs typeface="Georgia"/>
                <a:sym typeface="Georgia"/>
              </a:rPr>
              <a:t>: Energy</a:t>
            </a:r>
          </a:p>
          <a:p>
            <a:pPr marL="596900" marR="0" lvl="0" indent="-457200" algn="l" rtl="0">
              <a:spcBef>
                <a:spcPts val="0"/>
              </a:spcBef>
              <a:spcAft>
                <a:spcPts val="0"/>
              </a:spcAft>
              <a:buClr>
                <a:schemeClr val="dk1"/>
              </a:buClr>
              <a:buSzPct val="100000"/>
              <a:buFont typeface="Noto Symbol"/>
              <a:buChar char="▪"/>
            </a:pPr>
            <a:r>
              <a:rPr lang="en-US" sz="2400" b="1" i="0" u="none" strike="noStrike" cap="none" baseline="0">
                <a:solidFill>
                  <a:schemeClr val="dk1"/>
                </a:solidFill>
                <a:latin typeface="Georgia"/>
                <a:ea typeface="Georgia"/>
                <a:cs typeface="Georgia"/>
                <a:sym typeface="Georgia"/>
              </a:rPr>
              <a:t>Returns</a:t>
            </a:r>
            <a:r>
              <a:rPr lang="en-US" sz="2400" b="0" i="0" u="none" strike="noStrike" cap="none" baseline="0">
                <a:solidFill>
                  <a:schemeClr val="dk1"/>
                </a:solidFill>
                <a:latin typeface="Georgia"/>
                <a:ea typeface="Georgia"/>
                <a:cs typeface="Georgia"/>
                <a:sym typeface="Georgia"/>
              </a:rPr>
              <a:t>: -20%</a:t>
            </a:r>
          </a:p>
          <a:p>
            <a:pPr marL="596900" marR="0" lvl="0" indent="-457200" algn="l" rtl="0">
              <a:spcBef>
                <a:spcPts val="0"/>
              </a:spcBef>
              <a:spcAft>
                <a:spcPts val="0"/>
              </a:spcAft>
              <a:buClr>
                <a:schemeClr val="dk1"/>
              </a:buClr>
              <a:buSzPct val="100000"/>
              <a:buFont typeface="Noto Symbol"/>
              <a:buChar char="▪"/>
            </a:pPr>
            <a:r>
              <a:rPr lang="en-US" sz="2400" b="0" i="0" u="none" strike="noStrike" cap="none" baseline="0">
                <a:solidFill>
                  <a:schemeClr val="dk1"/>
                </a:solidFill>
                <a:latin typeface="Georgia"/>
                <a:ea typeface="Georgia"/>
                <a:cs typeface="Georgia"/>
                <a:sym typeface="Georgia"/>
              </a:rPr>
              <a:t>Low oil prices hit the stock hard</a:t>
            </a:r>
          </a:p>
          <a:p>
            <a:pPr marL="596900" marR="0" lvl="0" indent="-457200" algn="l" rtl="0">
              <a:spcBef>
                <a:spcPts val="0"/>
              </a:spcBef>
              <a:spcAft>
                <a:spcPts val="0"/>
              </a:spcAft>
              <a:buClr>
                <a:schemeClr val="dk1"/>
              </a:buClr>
              <a:buSzPct val="100000"/>
              <a:buFont typeface="Noto Symbol"/>
              <a:buChar char="▪"/>
            </a:pPr>
            <a:r>
              <a:rPr lang="en-US" sz="2400" b="0" i="0" u="none" strike="noStrike" cap="none" baseline="0">
                <a:solidFill>
                  <a:schemeClr val="dk1"/>
                </a:solidFill>
                <a:latin typeface="Georgia"/>
                <a:ea typeface="Georgia"/>
                <a:cs typeface="Georgia"/>
                <a:sym typeface="Georgia"/>
              </a:rPr>
              <a:t>Low prices slowed fracturing in North America, their biggest market</a:t>
            </a:r>
          </a:p>
          <a:p>
            <a:pPr marL="596900" marR="0" lvl="0" indent="-457200" algn="l" rtl="0">
              <a:spcBef>
                <a:spcPts val="0"/>
              </a:spcBef>
              <a:spcAft>
                <a:spcPts val="0"/>
              </a:spcAft>
              <a:buClr>
                <a:schemeClr val="dk1"/>
              </a:buClr>
              <a:buSzPct val="100000"/>
              <a:buFont typeface="Noto Symbol"/>
              <a:buChar char="▪"/>
            </a:pPr>
            <a:r>
              <a:rPr lang="en-US" sz="2400" b="0" i="0" u="none" strike="noStrike" cap="none" baseline="0">
                <a:solidFill>
                  <a:schemeClr val="dk1"/>
                </a:solidFill>
                <a:latin typeface="Georgia"/>
                <a:ea typeface="Georgia"/>
                <a:cs typeface="Georgia"/>
                <a:sym typeface="Georgia"/>
              </a:rPr>
              <a:t>Beat Earnings in Q3</a:t>
            </a:r>
          </a:p>
          <a:p>
            <a:pPr marL="342900" marR="0" lvl="0" indent="-190500" algn="l" rtl="0">
              <a:spcBef>
                <a:spcPts val="0"/>
              </a:spcBef>
              <a:buClr>
                <a:schemeClr val="dk1"/>
              </a:buClr>
              <a:buFont typeface="Arial"/>
              <a:buNone/>
            </a:pPr>
            <a:endParaRPr sz="2400" b="0" i="0" u="none" strike="noStrike" cap="none" baseline="0">
              <a:solidFill>
                <a:schemeClr val="dk1"/>
              </a:solidFill>
              <a:latin typeface="Georgia"/>
              <a:ea typeface="Georgia"/>
              <a:cs typeface="Georgia"/>
              <a:sym typeface="Georgia"/>
            </a:endParaRPr>
          </a:p>
        </p:txBody>
      </p:sp>
      <p:sp>
        <p:nvSpPr>
          <p:cNvPr id="353" name="Shape 353"/>
          <p:cNvSpPr txBox="1">
            <a:spLocks noGrp="1"/>
          </p:cNvSpPr>
          <p:nvPr>
            <p:ph type="title" idx="4294967295"/>
          </p:nvPr>
        </p:nvSpPr>
        <p:spPr>
          <a:xfrm>
            <a:off x="127000" y="158045"/>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Halliburton (HAL)</a:t>
            </a:r>
          </a:p>
        </p:txBody>
      </p:sp>
      <p:pic>
        <p:nvPicPr>
          <p:cNvPr id="356" name="Shape 356"/>
          <p:cNvPicPr preferRelativeResize="0"/>
          <p:nvPr/>
        </p:nvPicPr>
        <p:blipFill rotWithShape="1">
          <a:blip r:embed="rId3">
            <a:alphaModFix/>
          </a:blip>
          <a:srcRect/>
          <a:stretch/>
        </p:blipFill>
        <p:spPr>
          <a:xfrm>
            <a:off x="464575" y="1847833"/>
            <a:ext cx="4649650" cy="2705731"/>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62" name="Shape 362"/>
          <p:cNvSpPr txBox="1">
            <a:spLocks noGrp="1"/>
          </p:cNvSpPr>
          <p:nvPr>
            <p:ph type="body" idx="4294967295"/>
          </p:nvPr>
        </p:nvSpPr>
        <p:spPr>
          <a:xfrm>
            <a:off x="5851525" y="1963738"/>
            <a:ext cx="3292475" cy="2074862"/>
          </a:xfrm>
          <a:prstGeom prst="rect">
            <a:avLst/>
          </a:prstGeom>
          <a:noFill/>
          <a:ln>
            <a:noFill/>
          </a:ln>
        </p:spPr>
        <p:txBody>
          <a:bodyPr lIns="91425" tIns="45700" rIns="91425" bIns="45700" anchor="t" anchorCtr="0">
            <a:noAutofit/>
          </a:bodyPr>
          <a:lstStyle/>
          <a:p>
            <a:pPr marL="457200" marR="0" lvl="0" indent="-317500" algn="l" rtl="0">
              <a:spcBef>
                <a:spcPts val="0"/>
              </a:spcBef>
              <a:spcAft>
                <a:spcPts val="0"/>
              </a:spcAft>
              <a:buClr>
                <a:schemeClr val="dk1"/>
              </a:buClr>
              <a:buSzPct val="100000"/>
              <a:buFont typeface="Arial"/>
              <a:buChar char="■"/>
            </a:pPr>
            <a:r>
              <a:rPr lang="en-US" sz="2400" b="1" i="0" u="none" strike="noStrike" cap="none" baseline="0">
                <a:solidFill>
                  <a:schemeClr val="dk1"/>
                </a:solidFill>
                <a:latin typeface="Georgia"/>
                <a:ea typeface="Georgia"/>
                <a:cs typeface="Georgia"/>
                <a:sym typeface="Georgia"/>
              </a:rPr>
              <a:t>Sector</a:t>
            </a:r>
            <a:r>
              <a:rPr lang="en-US" sz="2400" b="0" i="0" u="none" strike="noStrike" cap="none" baseline="0">
                <a:solidFill>
                  <a:schemeClr val="dk1"/>
                </a:solidFill>
                <a:latin typeface="Georgia"/>
                <a:ea typeface="Georgia"/>
                <a:cs typeface="Georgia"/>
                <a:sym typeface="Georgia"/>
              </a:rPr>
              <a:t>: Energy</a:t>
            </a:r>
          </a:p>
          <a:p>
            <a:pPr marL="457200" marR="0" lvl="0" indent="-317500" algn="l" rtl="0">
              <a:spcBef>
                <a:spcPts val="0"/>
              </a:spcBef>
              <a:spcAft>
                <a:spcPts val="0"/>
              </a:spcAft>
              <a:buClr>
                <a:schemeClr val="dk1"/>
              </a:buClr>
              <a:buSzPct val="100000"/>
              <a:buFont typeface="Arial"/>
              <a:buChar char="■"/>
            </a:pPr>
            <a:r>
              <a:rPr lang="en-US" sz="2400" b="1" i="0" u="none" strike="noStrike" cap="none" baseline="0">
                <a:solidFill>
                  <a:schemeClr val="dk1"/>
                </a:solidFill>
                <a:latin typeface="Georgia"/>
                <a:ea typeface="Georgia"/>
                <a:cs typeface="Georgia"/>
                <a:sym typeface="Georgia"/>
              </a:rPr>
              <a:t>Returns</a:t>
            </a:r>
            <a:r>
              <a:rPr lang="en-US" sz="2400" b="0" i="0" u="none" strike="noStrike" cap="none" baseline="0">
                <a:solidFill>
                  <a:schemeClr val="dk1"/>
                </a:solidFill>
                <a:latin typeface="Georgia"/>
                <a:ea typeface="Georgia"/>
                <a:cs typeface="Georgia"/>
                <a:sym typeface="Georgia"/>
              </a:rPr>
              <a:t>: -20%</a:t>
            </a:r>
          </a:p>
          <a:p>
            <a:pPr marL="457200" marR="0" lvl="0" indent="-31750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Georgia"/>
                <a:ea typeface="Georgia"/>
                <a:cs typeface="Georgia"/>
                <a:sym typeface="Georgia"/>
              </a:rPr>
              <a:t>Low oil prices hit the stock hard</a:t>
            </a:r>
          </a:p>
          <a:p>
            <a:pPr marL="457200" marR="0" lvl="0" indent="-31750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Georgia"/>
                <a:ea typeface="Georgia"/>
                <a:cs typeface="Georgia"/>
                <a:sym typeface="Georgia"/>
              </a:rPr>
              <a:t> Beat Q3 Earnings Estimates</a:t>
            </a:r>
          </a:p>
          <a:p>
            <a:pPr marL="457200" marR="0" lvl="0" indent="-31750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Georgia"/>
                <a:ea typeface="Georgia"/>
                <a:cs typeface="Georgia"/>
                <a:sym typeface="Georgia"/>
              </a:rPr>
              <a:t>The company’s stake in politically turmoil left investors scared</a:t>
            </a:r>
          </a:p>
        </p:txBody>
      </p:sp>
      <p:sp>
        <p:nvSpPr>
          <p:cNvPr id="361" name="Shape 361"/>
          <p:cNvSpPr txBox="1">
            <a:spLocks noGrp="1"/>
          </p:cNvSpPr>
          <p:nvPr>
            <p:ph type="title" idx="4294967295"/>
          </p:nvPr>
        </p:nvSpPr>
        <p:spPr>
          <a:xfrm>
            <a:off x="0" y="146755"/>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Chevron (CVX)</a:t>
            </a:r>
          </a:p>
        </p:txBody>
      </p:sp>
      <p:pic>
        <p:nvPicPr>
          <p:cNvPr id="364" name="Shape 364"/>
          <p:cNvPicPr preferRelativeResize="0"/>
          <p:nvPr/>
        </p:nvPicPr>
        <p:blipFill rotWithShape="1">
          <a:blip r:embed="rId3">
            <a:alphaModFix/>
          </a:blip>
          <a:srcRect/>
          <a:stretch/>
        </p:blipFill>
        <p:spPr>
          <a:xfrm>
            <a:off x="367775" y="1963833"/>
            <a:ext cx="4903849" cy="2829398"/>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70" name="Shape 370"/>
          <p:cNvSpPr txBox="1">
            <a:spLocks noGrp="1"/>
          </p:cNvSpPr>
          <p:nvPr>
            <p:ph type="body" idx="4294967295"/>
          </p:nvPr>
        </p:nvSpPr>
        <p:spPr>
          <a:xfrm>
            <a:off x="6199188" y="762000"/>
            <a:ext cx="2944812" cy="4495800"/>
          </a:xfrm>
          <a:prstGeom prst="rect">
            <a:avLst/>
          </a:prstGeom>
          <a:noFill/>
          <a:ln>
            <a:noFill/>
          </a:ln>
        </p:spPr>
        <p:txBody>
          <a:bodyPr lIns="91425" tIns="91425" rIns="91425" bIns="91425" anchor="t" anchorCtr="0">
            <a:noAutofit/>
          </a:bodyPr>
          <a:lstStyle/>
          <a:p>
            <a:pPr marL="425450" marR="0" lvl="0" indent="-285750" algn="l" rtl="0">
              <a:spcBef>
                <a:spcPts val="0"/>
              </a:spcBef>
              <a:buClr>
                <a:schemeClr val="dk1"/>
              </a:buClr>
              <a:buSzPct val="100000"/>
              <a:buFont typeface="Noto Symbol"/>
              <a:buChar char="▪"/>
            </a:pPr>
            <a:r>
              <a:rPr lang="en-US" sz="1800" b="1" i="0" u="none" strike="noStrike" cap="none" baseline="0">
                <a:solidFill>
                  <a:schemeClr val="dk1"/>
                </a:solidFill>
                <a:latin typeface="Georgia"/>
                <a:ea typeface="Georgia"/>
                <a:cs typeface="Georgia"/>
                <a:sym typeface="Georgia"/>
              </a:rPr>
              <a:t>Sector:</a:t>
            </a:r>
            <a:r>
              <a:rPr lang="en-US" sz="1800" b="0" i="0" u="none" strike="noStrike" cap="none" baseline="0">
                <a:solidFill>
                  <a:schemeClr val="dk1"/>
                </a:solidFill>
                <a:latin typeface="Georgia"/>
                <a:ea typeface="Georgia"/>
                <a:cs typeface="Georgia"/>
                <a:sym typeface="Georgia"/>
              </a:rPr>
              <a:t> Information Technology</a:t>
            </a:r>
          </a:p>
          <a:p>
            <a:pPr marL="425450" marR="0" lvl="0" indent="-285750" algn="l" rtl="0">
              <a:spcBef>
                <a:spcPts val="0"/>
              </a:spcBef>
              <a:buClr>
                <a:schemeClr val="dk1"/>
              </a:buClr>
              <a:buSzPct val="100000"/>
              <a:buFont typeface="Noto Symbol"/>
              <a:buChar char="▪"/>
            </a:pPr>
            <a:r>
              <a:rPr lang="en-US" sz="1800" b="1" i="0" u="none" strike="noStrike" cap="none" baseline="0">
                <a:solidFill>
                  <a:schemeClr val="dk1"/>
                </a:solidFill>
                <a:latin typeface="Georgia"/>
                <a:ea typeface="Georgia"/>
                <a:cs typeface="Georgia"/>
                <a:sym typeface="Georgia"/>
              </a:rPr>
              <a:t>Return: </a:t>
            </a:r>
            <a:r>
              <a:rPr lang="en-US" sz="1800" b="0" i="0" u="none" strike="noStrike" cap="none" baseline="0">
                <a:solidFill>
                  <a:schemeClr val="dk1"/>
                </a:solidFill>
                <a:latin typeface="Georgia"/>
                <a:ea typeface="Georgia"/>
                <a:cs typeface="Georgia"/>
                <a:sym typeface="Georgia"/>
              </a:rPr>
              <a:t>-11.46%</a:t>
            </a:r>
          </a:p>
          <a:p>
            <a:pPr marL="425450" marR="0" lvl="0" indent="-285750" algn="l" rtl="0">
              <a:spcBef>
                <a:spcPts val="0"/>
              </a:spcBef>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Missed Analysts estimates for 3Q earnings</a:t>
            </a:r>
          </a:p>
          <a:p>
            <a:pPr marL="425450" marR="0" lvl="0" indent="-285750" algn="l" rtl="0">
              <a:spcBef>
                <a:spcPts val="0"/>
              </a:spcBef>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Losing market share in mobile search and desktop search to Bing and Yahoo, effecting revenues greatly</a:t>
            </a:r>
          </a:p>
          <a:p>
            <a:pPr marL="425450" marR="0" lvl="0" indent="-285750" algn="l" rtl="0">
              <a:spcBef>
                <a:spcPts val="0"/>
              </a:spcBef>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CPC (Cost Per Click) growth on advertisements has stalled, down 11% year over year</a:t>
            </a:r>
          </a:p>
        </p:txBody>
      </p:sp>
      <p:sp>
        <p:nvSpPr>
          <p:cNvPr id="369" name="Shape 369"/>
          <p:cNvSpPr txBox="1">
            <a:spLocks noGrp="1"/>
          </p:cNvSpPr>
          <p:nvPr>
            <p:ph type="title" idx="4294967295"/>
          </p:nvPr>
        </p:nvSpPr>
        <p:spPr>
          <a:xfrm>
            <a:off x="155222" y="190500"/>
            <a:ext cx="77724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Google (GOOGL)</a:t>
            </a:r>
          </a:p>
        </p:txBody>
      </p:sp>
      <p:pic>
        <p:nvPicPr>
          <p:cNvPr id="371" name="Shape 371"/>
          <p:cNvPicPr preferRelativeResize="0"/>
          <p:nvPr/>
        </p:nvPicPr>
        <p:blipFill rotWithShape="1">
          <a:blip r:embed="rId3">
            <a:alphaModFix/>
          </a:blip>
          <a:srcRect/>
          <a:stretch/>
        </p:blipFill>
        <p:spPr>
          <a:xfrm>
            <a:off x="685800" y="1978810"/>
            <a:ext cx="5186848" cy="2900387"/>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77" name="Shape 377"/>
          <p:cNvSpPr txBox="1">
            <a:spLocks noGrp="1"/>
          </p:cNvSpPr>
          <p:nvPr>
            <p:ph type="body" idx="4294967295"/>
          </p:nvPr>
        </p:nvSpPr>
        <p:spPr>
          <a:xfrm>
            <a:off x="6269038" y="1752600"/>
            <a:ext cx="2874962" cy="3870325"/>
          </a:xfrm>
          <a:prstGeom prst="rect">
            <a:avLst/>
          </a:prstGeom>
          <a:noFill/>
          <a:ln>
            <a:noFill/>
          </a:ln>
        </p:spPr>
        <p:txBody>
          <a:bodyPr lIns="91425" tIns="91425" rIns="91425" bIns="91425" anchor="t" anchorCtr="0">
            <a:noAutofit/>
          </a:bodyPr>
          <a:lstStyle/>
          <a:p>
            <a:pPr marL="482600" marR="0" lvl="0" indent="-342900" algn="l" rtl="0">
              <a:spcBef>
                <a:spcPts val="0"/>
              </a:spcBef>
              <a:buClr>
                <a:schemeClr val="dk1"/>
              </a:buClr>
              <a:buSzPct val="100000"/>
              <a:buFont typeface="Noto Symbol"/>
              <a:buChar char="▪"/>
            </a:pPr>
            <a:r>
              <a:rPr lang="en-US" sz="2000" b="1" i="0" u="none" strike="noStrike" cap="none" baseline="0">
                <a:solidFill>
                  <a:schemeClr val="dk1"/>
                </a:solidFill>
                <a:latin typeface="Georgia"/>
                <a:ea typeface="Georgia"/>
                <a:cs typeface="Georgia"/>
                <a:sym typeface="Georgia"/>
              </a:rPr>
              <a:t>Sector: </a:t>
            </a:r>
            <a:r>
              <a:rPr lang="en-US" sz="2000" b="0" i="0" u="none" strike="noStrike" cap="none" baseline="0">
                <a:solidFill>
                  <a:schemeClr val="dk1"/>
                </a:solidFill>
                <a:latin typeface="Georgia"/>
                <a:ea typeface="Georgia"/>
                <a:cs typeface="Georgia"/>
                <a:sym typeface="Georgia"/>
              </a:rPr>
              <a:t>Energy</a:t>
            </a:r>
          </a:p>
          <a:p>
            <a:pPr marL="482600" marR="0" lvl="0" indent="-342900" algn="l" rtl="0">
              <a:spcBef>
                <a:spcPts val="0"/>
              </a:spcBef>
              <a:buClr>
                <a:schemeClr val="dk1"/>
              </a:buClr>
              <a:buSzPct val="100000"/>
              <a:buFont typeface="Noto Symbol"/>
              <a:buChar char="▪"/>
            </a:pPr>
            <a:r>
              <a:rPr lang="en-US" sz="2000" b="1" i="0" u="none" strike="noStrike" cap="none" baseline="0">
                <a:solidFill>
                  <a:schemeClr val="dk1"/>
                </a:solidFill>
                <a:latin typeface="Georgia"/>
                <a:ea typeface="Georgia"/>
                <a:cs typeface="Georgia"/>
                <a:sym typeface="Georgia"/>
              </a:rPr>
              <a:t>Return: </a:t>
            </a:r>
            <a:r>
              <a:rPr lang="en-US" sz="2000" b="0" i="0" u="none" strike="noStrike" cap="none" baseline="0">
                <a:solidFill>
                  <a:schemeClr val="dk1"/>
                </a:solidFill>
                <a:latin typeface="Georgia"/>
                <a:ea typeface="Georgia"/>
                <a:cs typeface="Georgia"/>
                <a:sym typeface="Georgia"/>
              </a:rPr>
              <a:t>-10.95%</a:t>
            </a:r>
          </a:p>
          <a:p>
            <a:pPr marL="482600" marR="0" lvl="0" indent="-342900" algn="l" rtl="0">
              <a:spcBef>
                <a:spcPts val="0"/>
              </a:spcBef>
              <a:buClr>
                <a:schemeClr val="dk1"/>
              </a:buClr>
              <a:buSzPct val="100000"/>
              <a:buFont typeface="Noto Symbol"/>
              <a:buChar char="▪"/>
            </a:pPr>
            <a:r>
              <a:rPr lang="en-US" sz="2000" b="0" i="0" u="none" strike="noStrike" cap="none" baseline="0">
                <a:solidFill>
                  <a:schemeClr val="dk1"/>
                </a:solidFill>
                <a:latin typeface="Georgia"/>
                <a:ea typeface="Georgia"/>
                <a:cs typeface="Georgia"/>
                <a:sym typeface="Georgia"/>
              </a:rPr>
              <a:t>OPEC’s decision to not cut oil production sent oil prices to its lowest levels since 2010</a:t>
            </a:r>
          </a:p>
          <a:p>
            <a:pPr marL="914400" marR="0" lvl="1" indent="-317500" algn="l" rtl="0">
              <a:spcBef>
                <a:spcPts val="0"/>
              </a:spcBef>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Low oil prices sent the stock plummeting upon the announcement </a:t>
            </a:r>
          </a:p>
          <a:p>
            <a:pPr marL="800100" marR="0" lvl="0" indent="-215900" algn="l" rtl="0">
              <a:spcBef>
                <a:spcPts val="0"/>
              </a:spcBef>
              <a:buClr>
                <a:schemeClr val="dk1"/>
              </a:buClr>
              <a:buFont typeface="Noto Symbol"/>
              <a:buNone/>
            </a:pPr>
            <a:endParaRPr sz="2000" b="0" i="0" u="none" strike="noStrike" cap="none" baseline="0">
              <a:solidFill>
                <a:schemeClr val="dk1"/>
              </a:solidFill>
              <a:latin typeface="Georgia"/>
              <a:ea typeface="Georgia"/>
              <a:cs typeface="Georgia"/>
              <a:sym typeface="Georgia"/>
            </a:endParaRPr>
          </a:p>
          <a:p>
            <a:pPr marL="342900" marR="0" lvl="0" indent="-215900" algn="l" rtl="0">
              <a:spcBef>
                <a:spcPts val="0"/>
              </a:spcBef>
              <a:buClr>
                <a:schemeClr val="dk1"/>
              </a:buClr>
              <a:buFont typeface="Noto Symbol"/>
              <a:buNone/>
            </a:pPr>
            <a:endParaRPr sz="2000" b="0" i="0" u="none" strike="noStrike" cap="none" baseline="0">
              <a:solidFill>
                <a:schemeClr val="dk1"/>
              </a:solidFill>
              <a:latin typeface="Georgia"/>
              <a:ea typeface="Georgia"/>
              <a:cs typeface="Georgia"/>
              <a:sym typeface="Georgia"/>
            </a:endParaRPr>
          </a:p>
        </p:txBody>
      </p:sp>
      <p:sp>
        <p:nvSpPr>
          <p:cNvPr id="376" name="Shape 376"/>
          <p:cNvSpPr txBox="1">
            <a:spLocks noGrp="1"/>
          </p:cNvSpPr>
          <p:nvPr>
            <p:ph type="title" idx="4294967295"/>
          </p:nvPr>
        </p:nvSpPr>
        <p:spPr>
          <a:xfrm>
            <a:off x="155222" y="129822"/>
            <a:ext cx="77724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Schlumberger (SLB)</a:t>
            </a:r>
          </a:p>
        </p:txBody>
      </p:sp>
      <p:pic>
        <p:nvPicPr>
          <p:cNvPr id="378" name="Shape 378"/>
          <p:cNvPicPr preferRelativeResize="0"/>
          <p:nvPr/>
        </p:nvPicPr>
        <p:blipFill rotWithShape="1">
          <a:blip r:embed="rId3">
            <a:alphaModFix/>
          </a:blip>
          <a:srcRect/>
          <a:stretch/>
        </p:blipFill>
        <p:spPr>
          <a:xfrm>
            <a:off x="685800" y="1926721"/>
            <a:ext cx="5086850" cy="282287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
        <p:nvSpPr>
          <p:cNvPr id="384" name="Shape 384"/>
          <p:cNvSpPr txBox="1">
            <a:spLocks noGrp="1"/>
          </p:cNvSpPr>
          <p:nvPr>
            <p:ph type="body" idx="4294967295"/>
          </p:nvPr>
        </p:nvSpPr>
        <p:spPr>
          <a:xfrm>
            <a:off x="6288088" y="914400"/>
            <a:ext cx="2855912" cy="4286250"/>
          </a:xfrm>
          <a:prstGeom prst="rect">
            <a:avLst/>
          </a:prstGeom>
          <a:noFill/>
          <a:ln>
            <a:noFill/>
          </a:ln>
        </p:spPr>
        <p:txBody>
          <a:bodyPr lIns="91425" tIns="45700" rIns="91425" bIns="45700" anchor="t" anchorCtr="0">
            <a:noAutofit/>
          </a:bodyPr>
          <a:lstStyle/>
          <a:p>
            <a:pPr marL="457200" marR="0" lvl="0" indent="-317500" algn="l" rtl="0">
              <a:spcBef>
                <a:spcPts val="0"/>
              </a:spcBef>
              <a:spcAft>
                <a:spcPts val="0"/>
              </a:spcAft>
              <a:buClr>
                <a:schemeClr val="dk1"/>
              </a:buClr>
              <a:buSzPct val="100000"/>
              <a:buFont typeface="Noto Symbol"/>
              <a:buChar char="▪"/>
            </a:pPr>
            <a:r>
              <a:rPr lang="en-US" sz="1800" b="1" i="0" u="none" strike="noStrike" cap="none" baseline="0">
                <a:solidFill>
                  <a:schemeClr val="dk1"/>
                </a:solidFill>
                <a:latin typeface="Georgia"/>
                <a:ea typeface="Georgia"/>
                <a:cs typeface="Georgia"/>
                <a:sym typeface="Georgia"/>
              </a:rPr>
              <a:t>Sector: </a:t>
            </a:r>
            <a:r>
              <a:rPr lang="en-US" sz="1800" b="0" i="0" u="none" strike="noStrike" cap="none" baseline="0">
                <a:solidFill>
                  <a:schemeClr val="dk1"/>
                </a:solidFill>
                <a:latin typeface="Georgia"/>
                <a:ea typeface="Georgia"/>
                <a:cs typeface="Georgia"/>
                <a:sym typeface="Georgia"/>
              </a:rPr>
              <a:t>Health Care</a:t>
            </a:r>
          </a:p>
          <a:p>
            <a:pPr marL="457200" marR="0" lvl="0" indent="-317500" algn="l" rtl="0">
              <a:spcBef>
                <a:spcPts val="0"/>
              </a:spcBef>
              <a:spcAft>
                <a:spcPts val="0"/>
              </a:spcAft>
              <a:buClr>
                <a:schemeClr val="dk1"/>
              </a:buClr>
              <a:buSzPct val="100000"/>
              <a:buFont typeface="Noto Symbol"/>
              <a:buChar char="▪"/>
            </a:pPr>
            <a:r>
              <a:rPr lang="en-US" sz="1800" b="1" i="0" u="none" strike="noStrike" cap="none" baseline="0">
                <a:solidFill>
                  <a:schemeClr val="dk1"/>
                </a:solidFill>
                <a:latin typeface="Georgia"/>
                <a:ea typeface="Georgia"/>
                <a:cs typeface="Georgia"/>
                <a:sym typeface="Georgia"/>
              </a:rPr>
              <a:t>Return: </a:t>
            </a:r>
            <a:r>
              <a:rPr lang="en-US" sz="1800" b="0" i="0" u="none" strike="noStrike" cap="none" baseline="0">
                <a:solidFill>
                  <a:schemeClr val="dk1"/>
                </a:solidFill>
                <a:latin typeface="Georgia"/>
                <a:ea typeface="Georgia"/>
                <a:cs typeface="Georgia"/>
                <a:sym typeface="Georgia"/>
              </a:rPr>
              <a:t>-7.75%</a:t>
            </a:r>
          </a:p>
          <a:p>
            <a:pPr marL="457200" marR="0" lvl="0" indent="-317500" algn="l" rtl="0">
              <a:spcBef>
                <a:spcPts val="0"/>
              </a:spcBef>
              <a:spcAft>
                <a:spcPts val="0"/>
              </a:spcAft>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Missed Analysts estimates for 3Q earnings</a:t>
            </a:r>
          </a:p>
          <a:p>
            <a:pPr marL="457200" marR="0" lvl="0" indent="-317500" algn="l" rtl="0">
              <a:spcBef>
                <a:spcPts val="0"/>
              </a:spcBef>
              <a:spcAft>
                <a:spcPts val="0"/>
              </a:spcAft>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Sales of Sovaldi, the hepatitis C drug, fell short of expectations</a:t>
            </a:r>
          </a:p>
          <a:p>
            <a:pPr marL="457200" marR="0" lvl="0" indent="-317500" algn="l" rtl="0">
              <a:spcBef>
                <a:spcPts val="0"/>
              </a:spcBef>
              <a:spcAft>
                <a:spcPts val="0"/>
              </a:spcAft>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Recently received approval for Harvoni hepatitis drug</a:t>
            </a:r>
          </a:p>
          <a:p>
            <a:pPr marL="457200" marR="0" lvl="0" indent="-317500" algn="l" rtl="0">
              <a:spcBef>
                <a:spcPts val="0"/>
              </a:spcBef>
              <a:spcAft>
                <a:spcPts val="0"/>
              </a:spcAft>
              <a:buClr>
                <a:schemeClr val="dk1"/>
              </a:buClr>
              <a:buSzPct val="100000"/>
              <a:buFont typeface="Noto Symbol"/>
              <a:buChar char="▪"/>
            </a:pPr>
            <a:r>
              <a:rPr lang="en-US" sz="1800" b="0" i="0" u="none" strike="noStrike" cap="none" baseline="0">
                <a:solidFill>
                  <a:schemeClr val="dk1"/>
                </a:solidFill>
                <a:latin typeface="Georgia"/>
                <a:ea typeface="Georgia"/>
                <a:cs typeface="Georgia"/>
                <a:sym typeface="Georgia"/>
              </a:rPr>
              <a:t>New prescriptions for hepatitis c drugs are slowing, according to Gilead, leading investors to question the firm’s prospects</a:t>
            </a:r>
          </a:p>
          <a:p>
            <a:pPr marL="342900" marR="0" lvl="0" indent="-228600" algn="l" rtl="0">
              <a:spcBef>
                <a:spcPts val="0"/>
              </a:spcBef>
              <a:spcAft>
                <a:spcPts val="0"/>
              </a:spcAft>
              <a:buClr>
                <a:schemeClr val="dk1"/>
              </a:buClr>
              <a:buFont typeface="Noto Symbol"/>
              <a:buNone/>
            </a:pPr>
            <a:endParaRPr sz="1800" b="0" i="0" u="none" strike="noStrike" cap="none" baseline="0">
              <a:solidFill>
                <a:schemeClr val="dk1"/>
              </a:solidFill>
              <a:latin typeface="Georgia"/>
              <a:ea typeface="Georgia"/>
              <a:cs typeface="Georgia"/>
              <a:sym typeface="Georgia"/>
            </a:endParaRPr>
          </a:p>
          <a:p>
            <a:pPr marL="342900" marR="0" lvl="0" indent="-228600" algn="l" rtl="0">
              <a:spcBef>
                <a:spcPts val="0"/>
              </a:spcBef>
              <a:spcAft>
                <a:spcPts val="0"/>
              </a:spcAft>
              <a:buClr>
                <a:schemeClr val="dk1"/>
              </a:buClr>
              <a:buFont typeface="Noto Symbol"/>
              <a:buNone/>
            </a:pPr>
            <a:endParaRPr sz="1800" b="0" i="0" u="none" strike="noStrike" cap="none" baseline="0">
              <a:solidFill>
                <a:schemeClr val="dk1"/>
              </a:solidFill>
              <a:latin typeface="Georgia"/>
              <a:ea typeface="Georgia"/>
              <a:cs typeface="Georgia"/>
              <a:sym typeface="Georgia"/>
            </a:endParaRPr>
          </a:p>
          <a:p>
            <a:pPr marL="342900" marR="0" lvl="0" indent="-228600" algn="l" rtl="0">
              <a:spcBef>
                <a:spcPts val="0"/>
              </a:spcBef>
              <a:spcAft>
                <a:spcPts val="0"/>
              </a:spcAft>
              <a:buClr>
                <a:schemeClr val="dk1"/>
              </a:buClr>
              <a:buFont typeface="Noto Symbol"/>
              <a:buNone/>
            </a:pPr>
            <a:endParaRPr sz="1800" b="0" i="0" u="none" strike="noStrike" cap="none" baseline="0">
              <a:solidFill>
                <a:schemeClr val="dk1"/>
              </a:solidFill>
              <a:latin typeface="Georgia"/>
              <a:ea typeface="Georgia"/>
              <a:cs typeface="Georgia"/>
              <a:sym typeface="Georgia"/>
            </a:endParaRPr>
          </a:p>
        </p:txBody>
      </p:sp>
      <p:sp>
        <p:nvSpPr>
          <p:cNvPr id="383" name="Shape 383"/>
          <p:cNvSpPr txBox="1">
            <a:spLocks noGrp="1"/>
          </p:cNvSpPr>
          <p:nvPr>
            <p:ph type="title" idx="4294967295"/>
          </p:nvPr>
        </p:nvSpPr>
        <p:spPr>
          <a:xfrm>
            <a:off x="141111" y="172156"/>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Georgia"/>
              <a:buNone/>
            </a:pPr>
            <a:r>
              <a:rPr lang="en-US" sz="2800" b="0" i="0" u="none" strike="noStrike" cap="none" baseline="0" dirty="0">
                <a:solidFill>
                  <a:schemeClr val="dk1"/>
                </a:solidFill>
                <a:latin typeface="Georgia"/>
                <a:ea typeface="Georgia"/>
                <a:cs typeface="Georgia"/>
                <a:sym typeface="Georgia"/>
              </a:rPr>
              <a:t>Gilead Sciences Inc. (GILD) </a:t>
            </a:r>
          </a:p>
        </p:txBody>
      </p:sp>
      <p:pic>
        <p:nvPicPr>
          <p:cNvPr id="386" name="Shape 386"/>
          <p:cNvPicPr preferRelativeResize="0"/>
          <p:nvPr/>
        </p:nvPicPr>
        <p:blipFill rotWithShape="1">
          <a:blip r:embed="rId3">
            <a:alphaModFix/>
          </a:blip>
          <a:srcRect/>
          <a:stretch/>
        </p:blipFill>
        <p:spPr>
          <a:xfrm>
            <a:off x="685793" y="1979649"/>
            <a:ext cx="5218656" cy="28986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85800" y="712050"/>
            <a:ext cx="7772400" cy="857400"/>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Font typeface="Georgia"/>
              <a:buNone/>
            </a:pPr>
            <a:endParaRPr sz="2400" dirty="0">
              <a:latin typeface="Georgia"/>
              <a:ea typeface="Georgia"/>
              <a:cs typeface="Georgia"/>
              <a:sym typeface="Georgia"/>
            </a:endParaRPr>
          </a:p>
          <a:p>
            <a:pPr marL="0" marR="0" lvl="0" indent="0" algn="ctr" rtl="0">
              <a:spcBef>
                <a:spcPts val="0"/>
              </a:spcBef>
              <a:buClr>
                <a:schemeClr val="dk1"/>
              </a:buClr>
              <a:buSzPct val="25000"/>
              <a:buFont typeface="Georgia"/>
              <a:buNone/>
            </a:pPr>
            <a:r>
              <a:rPr lang="en-US" sz="2400" b="0" i="0" u="none" strike="noStrike" cap="none" baseline="0" dirty="0">
                <a:solidFill>
                  <a:srgbClr val="000000"/>
                </a:solidFill>
                <a:latin typeface="Georgia"/>
                <a:ea typeface="Georgia"/>
                <a:cs typeface="Georgia"/>
                <a:sym typeface="Georgia"/>
              </a:rPr>
              <a:t>S&amp;P 500 3</a:t>
            </a:r>
            <a:r>
              <a:rPr lang="en-US" sz="2400" dirty="0">
                <a:latin typeface="Georgia"/>
                <a:ea typeface="Georgia"/>
                <a:cs typeface="Georgia"/>
                <a:sym typeface="Georgia"/>
              </a:rPr>
              <a:t>-M</a:t>
            </a:r>
            <a:r>
              <a:rPr lang="en-US" sz="2400" b="0" i="0" u="none" strike="noStrike" cap="none" baseline="0" dirty="0">
                <a:solidFill>
                  <a:srgbClr val="000000"/>
                </a:solidFill>
                <a:latin typeface="Georgia"/>
                <a:ea typeface="Georgia"/>
                <a:cs typeface="Georgia"/>
                <a:sym typeface="Georgia"/>
              </a:rPr>
              <a:t>onth and 1-</a:t>
            </a:r>
            <a:r>
              <a:rPr lang="en-US" sz="2400" dirty="0">
                <a:latin typeface="Georgia"/>
                <a:ea typeface="Georgia"/>
                <a:cs typeface="Georgia"/>
                <a:sym typeface="Georgia"/>
              </a:rPr>
              <a:t>Year Returns</a:t>
            </a:r>
          </a:p>
          <a:p>
            <a:pPr marL="0" marR="0" lvl="0" indent="0" algn="l" rtl="0">
              <a:spcBef>
                <a:spcPts val="0"/>
              </a:spcBef>
              <a:buClr>
                <a:schemeClr val="dk1"/>
              </a:buClr>
              <a:buFont typeface="Arial"/>
              <a:buNone/>
            </a:pPr>
            <a:endParaRPr sz="2600" b="0" i="0" u="none" strike="noStrike" cap="none" baseline="0" dirty="0">
              <a:solidFill>
                <a:schemeClr val="dk1"/>
              </a:solidFill>
              <a:sym typeface="Arial"/>
            </a:endParaRPr>
          </a:p>
        </p:txBody>
      </p:sp>
      <p:pic>
        <p:nvPicPr>
          <p:cNvPr id="166" name="Shape 166"/>
          <p:cNvPicPr preferRelativeResize="0"/>
          <p:nvPr/>
        </p:nvPicPr>
        <p:blipFill>
          <a:blip r:embed="rId3">
            <a:alphaModFix/>
          </a:blip>
          <a:stretch>
            <a:fillRect/>
          </a:stretch>
        </p:blipFill>
        <p:spPr>
          <a:xfrm>
            <a:off x="4793500" y="1915887"/>
            <a:ext cx="3664699" cy="3026216"/>
          </a:xfrm>
          <a:prstGeom prst="rect">
            <a:avLst/>
          </a:prstGeom>
          <a:noFill/>
          <a:ln>
            <a:noFill/>
          </a:ln>
        </p:spPr>
      </p:pic>
      <p:pic>
        <p:nvPicPr>
          <p:cNvPr id="167" name="Shape 167"/>
          <p:cNvPicPr preferRelativeResize="0"/>
          <p:nvPr/>
        </p:nvPicPr>
        <p:blipFill>
          <a:blip r:embed="rId4">
            <a:alphaModFix/>
          </a:blip>
          <a:stretch>
            <a:fillRect/>
          </a:stretch>
        </p:blipFill>
        <p:spPr>
          <a:xfrm>
            <a:off x="685796" y="1953775"/>
            <a:ext cx="3664698" cy="2950449"/>
          </a:xfrm>
          <a:prstGeom prst="rect">
            <a:avLst/>
          </a:prstGeom>
          <a:noFill/>
          <a:ln>
            <a:noFill/>
          </a:ln>
        </p:spPr>
      </p:pic>
      <p:sp>
        <p:nvSpPr>
          <p:cNvPr id="2" name="Slide Number Placeholder 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latin typeface="Georgia"/>
              <a:ea typeface="Georgia"/>
              <a:cs typeface="Georgia"/>
            </a:endParaRPr>
          </a:p>
          <a:p>
            <a:pPr marL="914400" lvl="2" indent="-88900">
              <a:spcBef>
                <a:spcPts val="0"/>
              </a:spcBef>
              <a:buClr>
                <a:srgbClr val="000000"/>
              </a:buClr>
              <a:buFont typeface="Wingdings"/>
              <a:buChar char="§"/>
            </a:pPr>
            <a:endParaRPr lang="en-US" dirty="0" smtClean="0">
              <a:latin typeface="Georgia"/>
              <a:ea typeface="Georgia"/>
              <a:cs typeface="Georgia"/>
            </a:endParaRPr>
          </a:p>
          <a:p>
            <a:pPr marL="1371600" lvl="3" indent="-88900">
              <a:spcBef>
                <a:spcPts val="0"/>
              </a:spcBef>
              <a:buClr>
                <a:srgbClr val="000000"/>
              </a:buClr>
              <a:buFont typeface="Arial"/>
              <a:buChar char="●"/>
            </a:pPr>
            <a:endParaRPr lang="en-US" dirty="0" smtClean="0">
              <a:latin typeface="Georgia"/>
              <a:ea typeface="Georgia"/>
              <a:cs typeface="Georgia"/>
            </a:endParaRPr>
          </a:p>
          <a:p>
            <a:pPr marL="1828800" lvl="4" indent="-88900">
              <a:spcBef>
                <a:spcPts val="0"/>
              </a:spcBef>
              <a:buClr>
                <a:srgbClr val="000000"/>
              </a:buClr>
              <a:buFont typeface="Courier New"/>
              <a:buChar char="o"/>
            </a:pPr>
            <a:endParaRPr lang="en-US" dirty="0" smtClean="0">
              <a:latin typeface="Georgia"/>
              <a:ea typeface="Georgia"/>
              <a:cs typeface="Georgia"/>
            </a:endParaRPr>
          </a:p>
          <a:p>
            <a:pPr marL="2286000" lvl="5" indent="-88900">
              <a:spcBef>
                <a:spcPts val="0"/>
              </a:spcBef>
              <a:buClr>
                <a:srgbClr val="000000"/>
              </a:buClr>
              <a:buFont typeface="Wingdings"/>
              <a:buChar char="§"/>
            </a:pPr>
            <a:endParaRPr lang="en-US" dirty="0" smtClean="0">
              <a:latin typeface="Georgia"/>
              <a:ea typeface="Georgia"/>
              <a:cs typeface="Georgia"/>
            </a:endParaRPr>
          </a:p>
          <a:p>
            <a:pPr marL="2743200" lvl="6" indent="-88900">
              <a:spcBef>
                <a:spcPts val="0"/>
              </a:spcBef>
              <a:buClr>
                <a:srgbClr val="000000"/>
              </a:buClr>
              <a:buFont typeface="Arial"/>
              <a:buChar char="●"/>
            </a:pPr>
            <a:endParaRPr lang="en-US" dirty="0" smtClean="0">
              <a:latin typeface="Georgia"/>
              <a:ea typeface="Georgia"/>
              <a:cs typeface="Georgia"/>
            </a:endParaRPr>
          </a:p>
          <a:p>
            <a:pPr marL="3200400" lvl="7" indent="-88900">
              <a:spcBef>
                <a:spcPts val="0"/>
              </a:spcBef>
              <a:buClr>
                <a:srgbClr val="000000"/>
              </a:buClr>
              <a:buFont typeface="Courier New"/>
              <a:buChar char="o"/>
            </a:pPr>
            <a:endParaRPr lang="en-US" dirty="0" smtClean="0">
              <a:latin typeface="Georgia"/>
              <a:ea typeface="Georgia"/>
              <a:cs typeface="Georgia"/>
            </a:endParaRPr>
          </a:p>
          <a:p>
            <a:pPr marL="3657600" lvl="8" indent="-88900">
              <a:spcBef>
                <a:spcPts val="0"/>
              </a:spcBef>
              <a:buClr>
                <a:srgbClr val="000000"/>
              </a:buClr>
              <a:buFont typeface="Wingdings"/>
              <a:buChar char="§"/>
            </a:pPr>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722312" y="2338386"/>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3200" b="1" i="0" u="none" strike="noStrike" cap="none" baseline="0">
                <a:solidFill>
                  <a:schemeClr val="dk1"/>
                </a:solidFill>
                <a:latin typeface="Georgia"/>
                <a:ea typeface="Georgia"/>
                <a:cs typeface="Georgia"/>
                <a:sym typeface="Georgia"/>
              </a:rPr>
              <a:t>STUDENT BIOGRAPHIES</a:t>
            </a:r>
          </a:p>
        </p:txBody>
      </p:sp>
      <p:sp>
        <p:nvSpPr>
          <p:cNvPr id="392" name="Shape 392"/>
          <p:cNvSpPr txBox="1">
            <a:spLocks noGrp="1"/>
          </p:cNvSpPr>
          <p:nvPr>
            <p:ph type="body" idx="1"/>
          </p:nvPr>
        </p:nvSpPr>
        <p:spPr>
          <a:xfrm>
            <a:off x="722312" y="838200"/>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baseline="0">
                <a:solidFill>
                  <a:srgbClr val="888888"/>
                </a:solidFill>
                <a:latin typeface="Georgia"/>
                <a:ea typeface="Georgia"/>
                <a:cs typeface="Georgia"/>
                <a:sym typeface="Georgia"/>
              </a:rPr>
              <a:t>Fall 2014</a:t>
            </a:r>
          </a:p>
        </p:txBody>
      </p:sp>
      <p:sp>
        <p:nvSpPr>
          <p:cNvPr id="393" name="Shape 393"/>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5" name="Slide Number Placeholder 17"/>
          <p:cNvSpPr txBox="1">
            <a:spLocks/>
          </p:cNvSpPr>
          <p:nvPr/>
        </p:nvSpPr>
        <p:spPr>
          <a:xfrm>
            <a:off x="8305800" y="6400801"/>
            <a:ext cx="609600" cy="471170"/>
          </a:xfrm>
          <a:prstGeom prst="rect">
            <a:avLst/>
          </a:prstGeom>
          <a:noFill/>
          <a:ln>
            <a:noFill/>
          </a:ln>
        </p:spPr>
        <p:txBody>
          <a:bodyPr vert="horz" lIns="91425" tIns="91425" rIns="91425" bIns="91425" rtlCol="0" anchor="ctr" anchorCtr="0">
            <a:noAutofit/>
          </a:bodyP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80</a:t>
            </a:fld>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p:nvPr/>
        </p:nvSpPr>
        <p:spPr>
          <a:xfrm>
            <a:off x="4762500" y="1600200"/>
            <a:ext cx="3924299" cy="244315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200" b="1" i="0" u="none" strike="noStrike" cap="none" baseline="0" dirty="0">
                <a:solidFill>
                  <a:schemeClr val="dk1"/>
                </a:solidFill>
                <a:latin typeface="Georgia"/>
                <a:ea typeface="Georgia"/>
                <a:cs typeface="Georgia"/>
                <a:sym typeface="Arial"/>
              </a:rPr>
              <a:t>Bridget Cahill </a:t>
            </a:r>
            <a:r>
              <a:rPr lang="en-US" sz="1200" b="0" i="0" u="none" strike="noStrike" cap="none" baseline="0" dirty="0">
                <a:solidFill>
                  <a:schemeClr val="dk1"/>
                </a:solidFill>
                <a:latin typeface="Georgia"/>
                <a:ea typeface="Georgia"/>
                <a:cs typeface="Georgia"/>
                <a:sym typeface="Arial"/>
              </a:rPr>
              <a:t>is an undergraduate student pursuing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a Bachelors of Business Administration with a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concentration in Finance and a minor in Information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Systems. In addition to her undergraduate studies, she</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has also interned for Synergy Investments, a</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commercial real estate investment firm in Boston, MA.</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Bridget is also a member of the Loyola chapter of the</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Financial Management Association. Outside of the</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classroom, Bridget volunteers at Arlington heights</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Middle school tutoring sixth and seventh graders. </a:t>
            </a:r>
          </a:p>
        </p:txBody>
      </p:sp>
      <p:sp>
        <p:nvSpPr>
          <p:cNvPr id="399" name="Shape 399"/>
          <p:cNvSpPr txBox="1"/>
          <p:nvPr/>
        </p:nvSpPr>
        <p:spPr>
          <a:xfrm>
            <a:off x="2392421" y="1785549"/>
            <a:ext cx="2644775" cy="52578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Bridget Cahill</a:t>
            </a:r>
          </a:p>
        </p:txBody>
      </p:sp>
      <p:cxnSp>
        <p:nvCxnSpPr>
          <p:cNvPr id="401" name="Shape 401"/>
          <p:cNvCxnSpPr/>
          <p:nvPr/>
        </p:nvCxnSpPr>
        <p:spPr>
          <a:xfrm>
            <a:off x="990600" y="4043353"/>
            <a:ext cx="3227831" cy="0"/>
          </a:xfrm>
          <a:prstGeom prst="straightConnector1">
            <a:avLst/>
          </a:prstGeom>
          <a:noFill/>
          <a:ln w="9525" cap="rnd">
            <a:solidFill>
              <a:schemeClr val="dk1"/>
            </a:solidFill>
            <a:prstDash val="solid"/>
            <a:round/>
            <a:headEnd type="none" w="med" len="med"/>
            <a:tailEnd type="none" w="med" len="med"/>
          </a:ln>
        </p:spPr>
      </p:cxnSp>
      <p:cxnSp>
        <p:nvCxnSpPr>
          <p:cNvPr id="402" name="Shape 402"/>
          <p:cNvCxnSpPr/>
          <p:nvPr/>
        </p:nvCxnSpPr>
        <p:spPr>
          <a:xfrm>
            <a:off x="990600" y="1676400"/>
            <a:ext cx="3227831" cy="0"/>
          </a:xfrm>
          <a:prstGeom prst="straightConnector1">
            <a:avLst/>
          </a:prstGeom>
          <a:noFill/>
          <a:ln w="9525" cap="rnd">
            <a:solidFill>
              <a:schemeClr val="dk1"/>
            </a:solidFill>
            <a:prstDash val="solid"/>
            <a:round/>
            <a:headEnd type="none" w="med" len="med"/>
            <a:tailEnd type="none" w="med" len="med"/>
          </a:ln>
        </p:spPr>
      </p:cxnSp>
      <p:sp>
        <p:nvSpPr>
          <p:cNvPr id="403" name="Shape 403"/>
          <p:cNvSpPr txBox="1"/>
          <p:nvPr/>
        </p:nvSpPr>
        <p:spPr>
          <a:xfrm>
            <a:off x="877887" y="533400"/>
            <a:ext cx="3236913"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3200" b="0" i="0" u="none" strike="noStrike" cap="none" baseline="0">
                <a:solidFill>
                  <a:schemeClr val="dk1"/>
                </a:solidFill>
                <a:latin typeface="Georgia"/>
                <a:ea typeface="Georgia"/>
                <a:cs typeface="Georgia"/>
                <a:sym typeface="Georgia"/>
              </a:rPr>
              <a:t>Biographies</a:t>
            </a:r>
          </a:p>
        </p:txBody>
      </p:sp>
      <p:sp>
        <p:nvSpPr>
          <p:cNvPr id="404" name="Shape 404"/>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405" name="Shape 405"/>
          <p:cNvSpPr txBox="1"/>
          <p:nvPr/>
        </p:nvSpPr>
        <p:spPr>
          <a:xfrm>
            <a:off x="4775200" y="4165201"/>
            <a:ext cx="3924299" cy="217201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200" b="1" i="0" u="none" strike="noStrike" cap="none" baseline="0" dirty="0">
                <a:solidFill>
                  <a:schemeClr val="dk1"/>
                </a:solidFill>
                <a:latin typeface="Georgia"/>
                <a:ea typeface="Georgia"/>
                <a:cs typeface="Georgia"/>
                <a:sym typeface="Arial"/>
              </a:rPr>
              <a:t>Tommy </a:t>
            </a:r>
            <a:r>
              <a:rPr lang="en-US" sz="1200" b="1" i="0" u="none" strike="noStrike" cap="none" baseline="0" dirty="0" err="1">
                <a:solidFill>
                  <a:schemeClr val="dk1"/>
                </a:solidFill>
                <a:latin typeface="Georgia"/>
                <a:ea typeface="Georgia"/>
                <a:cs typeface="Georgia"/>
                <a:sym typeface="Arial"/>
              </a:rPr>
              <a:t>Rakowicz</a:t>
            </a:r>
            <a:r>
              <a:rPr lang="en-US" sz="1200" b="1" i="0" u="none" strike="noStrike" cap="none" baseline="0" dirty="0">
                <a:solidFill>
                  <a:schemeClr val="dk1"/>
                </a:solidFill>
                <a:latin typeface="Georgia"/>
                <a:ea typeface="Georgia"/>
                <a:cs typeface="Georgia"/>
                <a:sym typeface="Arial"/>
              </a:rPr>
              <a:t> </a:t>
            </a:r>
            <a:r>
              <a:rPr lang="en-US" sz="1200" b="0" i="0" u="none" strike="noStrike" cap="none" baseline="0" dirty="0">
                <a:solidFill>
                  <a:schemeClr val="dk1"/>
                </a:solidFill>
                <a:latin typeface="Georgia"/>
                <a:ea typeface="Georgia"/>
                <a:cs typeface="Georgia"/>
                <a:sym typeface="Arial"/>
              </a:rPr>
              <a:t>is an undergraduate student</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pursuing a Bachelors of Business Administration with a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concentration in Finance from Loyola University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Maryland. In addition to his undergraduate studies, he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is also a member of the Loyola chapter of the Financial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Management Association. Outside of the classroom he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is a volunteer for the York Road Initiative. </a:t>
            </a:r>
          </a:p>
        </p:txBody>
      </p:sp>
      <p:sp>
        <p:nvSpPr>
          <p:cNvPr id="406" name="Shape 406"/>
          <p:cNvSpPr txBox="1"/>
          <p:nvPr/>
        </p:nvSpPr>
        <p:spPr>
          <a:xfrm>
            <a:off x="2392422" y="4147748"/>
            <a:ext cx="2644775" cy="52578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Tommy </a:t>
            </a:r>
            <a:r>
              <a:rPr lang="en-US" sz="1400" b="1" i="0" u="none" strike="noStrike" cap="none" baseline="0" dirty="0" err="1">
                <a:solidFill>
                  <a:schemeClr val="dk1"/>
                </a:solidFill>
                <a:latin typeface="Georgia"/>
                <a:ea typeface="Georgia"/>
                <a:cs typeface="Georgia"/>
                <a:sym typeface="Arial"/>
              </a:rPr>
              <a:t>Rakowicz</a:t>
            </a:r>
            <a:endParaRPr lang="en-US" sz="1400" b="1" i="0" u="none" strike="noStrike" cap="none" baseline="0" dirty="0">
              <a:solidFill>
                <a:schemeClr val="dk1"/>
              </a:solidFill>
              <a:latin typeface="Georgia"/>
              <a:ea typeface="Georgia"/>
              <a:cs typeface="Georgia"/>
              <a:sym typeface="Arial"/>
            </a:endParaRPr>
          </a:p>
        </p:txBody>
      </p:sp>
      <p:pic>
        <p:nvPicPr>
          <p:cNvPr id="408" name="Shape 408"/>
          <p:cNvPicPr preferRelativeResize="0"/>
          <p:nvPr/>
        </p:nvPicPr>
        <p:blipFill rotWithShape="1">
          <a:blip r:embed="rId3">
            <a:alphaModFix/>
          </a:blip>
          <a:srcRect/>
          <a:stretch/>
        </p:blipFill>
        <p:spPr>
          <a:xfrm>
            <a:off x="990600" y="4170919"/>
            <a:ext cx="1401822" cy="1401822"/>
          </a:xfrm>
          <a:prstGeom prst="rect">
            <a:avLst/>
          </a:prstGeom>
          <a:noFill/>
          <a:ln>
            <a:noFill/>
          </a:ln>
        </p:spPr>
      </p:pic>
      <p:pic>
        <p:nvPicPr>
          <p:cNvPr id="409" name="Shape 409"/>
          <p:cNvPicPr preferRelativeResize="0"/>
          <p:nvPr/>
        </p:nvPicPr>
        <p:blipFill rotWithShape="1">
          <a:blip r:embed="rId4">
            <a:alphaModFix/>
          </a:blip>
          <a:srcRect/>
          <a:stretch/>
        </p:blipFill>
        <p:spPr>
          <a:xfrm>
            <a:off x="990600" y="1785549"/>
            <a:ext cx="1126067" cy="1565147"/>
          </a:xfrm>
          <a:prstGeom prst="rect">
            <a:avLst/>
          </a:prstGeom>
          <a:noFill/>
          <a:ln>
            <a:noFill/>
          </a:ln>
        </p:spPr>
      </p:pic>
      <p:sp>
        <p:nvSpPr>
          <p:cNvPr id="14" name="Shape 425"/>
          <p:cNvSpPr txBox="1"/>
          <p:nvPr/>
        </p:nvSpPr>
        <p:spPr>
          <a:xfrm>
            <a:off x="2392420" y="2689413"/>
            <a:ext cx="1722379" cy="465144"/>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
        <p:nvSpPr>
          <p:cNvPr id="15" name="Shape 425"/>
          <p:cNvSpPr txBox="1"/>
          <p:nvPr/>
        </p:nvSpPr>
        <p:spPr>
          <a:xfrm>
            <a:off x="2392421" y="4673528"/>
            <a:ext cx="1722377" cy="517839"/>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p:nvPr/>
        </p:nvSpPr>
        <p:spPr>
          <a:xfrm>
            <a:off x="4770676" y="1745922"/>
            <a:ext cx="3438525" cy="2174144"/>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1100" b="1" i="0" u="none" strike="noStrike" cap="none" baseline="0" dirty="0">
                <a:solidFill>
                  <a:schemeClr val="dk1"/>
                </a:solidFill>
                <a:latin typeface="Georgia"/>
                <a:ea typeface="Georgia"/>
                <a:cs typeface="Georgia"/>
                <a:sym typeface="Arial"/>
              </a:rPr>
              <a:t>Dylan </a:t>
            </a:r>
            <a:r>
              <a:rPr lang="en-US" sz="1100" b="1" i="0" u="none" strike="noStrike" cap="none" baseline="0" dirty="0" err="1">
                <a:solidFill>
                  <a:schemeClr val="dk1"/>
                </a:solidFill>
                <a:latin typeface="Georgia"/>
                <a:ea typeface="Georgia"/>
                <a:cs typeface="Georgia"/>
                <a:sym typeface="Arial"/>
              </a:rPr>
              <a:t>Kyriakakis</a:t>
            </a:r>
            <a:r>
              <a:rPr lang="en-US" sz="1100" b="1" i="0" u="none" strike="noStrike" cap="none" baseline="0" dirty="0">
                <a:solidFill>
                  <a:schemeClr val="dk1"/>
                </a:solidFill>
                <a:latin typeface="Georgia"/>
                <a:ea typeface="Georgia"/>
                <a:cs typeface="Georgia"/>
                <a:sym typeface="Arial"/>
              </a:rPr>
              <a:t> </a:t>
            </a:r>
            <a:r>
              <a:rPr lang="en-US" sz="1100" b="0" i="0" u="none" strike="noStrike" cap="none" baseline="0" dirty="0">
                <a:solidFill>
                  <a:schemeClr val="dk1"/>
                </a:solidFill>
                <a:latin typeface="Georgia"/>
                <a:ea typeface="Georgia"/>
                <a:cs typeface="Georgia"/>
                <a:sym typeface="Arial"/>
              </a:rPr>
              <a:t>is an undergraduate student</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pursuing a Bachelors of Business Administration</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with a concentration in Finance from Loyola</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University Maryland. In addition to his</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undergraduate studies, he has interned at both</a:t>
            </a:r>
          </a:p>
          <a:p>
            <a:pPr marL="257175" marR="0" lvl="0" indent="-257175" algn="l" rtl="0">
              <a:spcBef>
                <a:spcPts val="220"/>
              </a:spcBef>
              <a:buSzPct val="25000"/>
              <a:buNone/>
            </a:pPr>
            <a:r>
              <a:rPr lang="en-US" sz="1100" b="0" i="0" u="none" strike="noStrike" cap="none" baseline="0" dirty="0" err="1">
                <a:solidFill>
                  <a:schemeClr val="dk1"/>
                </a:solidFill>
                <a:latin typeface="Georgia"/>
                <a:ea typeface="Georgia"/>
                <a:cs typeface="Georgia"/>
                <a:sym typeface="Arial"/>
              </a:rPr>
              <a:t>Northmarq</a:t>
            </a:r>
            <a:r>
              <a:rPr lang="en-US" sz="1100" b="0" i="0" u="none" strike="noStrike" cap="none" baseline="0" dirty="0">
                <a:solidFill>
                  <a:schemeClr val="dk1"/>
                </a:solidFill>
                <a:latin typeface="Georgia"/>
                <a:ea typeface="Georgia"/>
                <a:cs typeface="Georgia"/>
                <a:sym typeface="Arial"/>
              </a:rPr>
              <a:t> Capital and Cape Investment</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Management. After graduation Dylan will	</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work at PricewaterhouseCoopers in their</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Financial Instruments, Structured Products, and</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Real Estate group in New York City.</a:t>
            </a:r>
          </a:p>
        </p:txBody>
      </p:sp>
      <p:sp>
        <p:nvSpPr>
          <p:cNvPr id="415" name="Shape 415"/>
          <p:cNvSpPr txBox="1"/>
          <p:nvPr/>
        </p:nvSpPr>
        <p:spPr>
          <a:xfrm>
            <a:off x="2702719" y="2194559"/>
            <a:ext cx="1983581" cy="394335"/>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1400" b="1" i="0" u="none" strike="noStrike" cap="none" baseline="0" dirty="0">
                <a:solidFill>
                  <a:schemeClr val="dk1"/>
                </a:solidFill>
                <a:latin typeface="Georgia"/>
                <a:ea typeface="Georgia"/>
                <a:cs typeface="Georgia"/>
                <a:sym typeface="Arial"/>
              </a:rPr>
              <a:t>Dylan </a:t>
            </a:r>
            <a:r>
              <a:rPr lang="en-US" sz="1400" b="1" i="0" u="none" strike="noStrike" cap="none" baseline="0" dirty="0" err="1">
                <a:solidFill>
                  <a:schemeClr val="dk1"/>
                </a:solidFill>
                <a:latin typeface="Georgia"/>
                <a:ea typeface="Georgia"/>
                <a:cs typeface="Georgia"/>
                <a:sym typeface="Arial"/>
              </a:rPr>
              <a:t>Kyriakakis</a:t>
            </a:r>
            <a:endParaRPr lang="en-US" sz="1400" b="1" i="0" u="none" strike="noStrike" cap="none" baseline="0" dirty="0">
              <a:solidFill>
                <a:schemeClr val="dk1"/>
              </a:solidFill>
              <a:latin typeface="Georgia"/>
              <a:ea typeface="Georgia"/>
              <a:cs typeface="Georgia"/>
              <a:sym typeface="Arial"/>
            </a:endParaRPr>
          </a:p>
        </p:txBody>
      </p:sp>
      <p:sp>
        <p:nvSpPr>
          <p:cNvPr id="416" name="Shape 416"/>
          <p:cNvSpPr txBox="1"/>
          <p:nvPr/>
        </p:nvSpPr>
        <p:spPr>
          <a:xfrm>
            <a:off x="2819400" y="4876800"/>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cxnSp>
        <p:nvCxnSpPr>
          <p:cNvPr id="417" name="Shape 417"/>
          <p:cNvCxnSpPr/>
          <p:nvPr/>
        </p:nvCxnSpPr>
        <p:spPr>
          <a:xfrm>
            <a:off x="990600" y="3733800"/>
            <a:ext cx="3305176" cy="0"/>
          </a:xfrm>
          <a:prstGeom prst="straightConnector1">
            <a:avLst/>
          </a:prstGeom>
          <a:noFill/>
          <a:ln w="9525" cap="rnd">
            <a:solidFill>
              <a:schemeClr val="dk1"/>
            </a:solidFill>
            <a:prstDash val="solid"/>
            <a:round/>
            <a:headEnd type="none" w="med" len="med"/>
            <a:tailEnd type="none" w="med" len="med"/>
          </a:ln>
        </p:spPr>
      </p:cxnSp>
      <p:cxnSp>
        <p:nvCxnSpPr>
          <p:cNvPr id="418" name="Shape 418"/>
          <p:cNvCxnSpPr/>
          <p:nvPr/>
        </p:nvCxnSpPr>
        <p:spPr>
          <a:xfrm rot="10800000" flipH="1">
            <a:off x="914400" y="1745922"/>
            <a:ext cx="3341450" cy="6677"/>
          </a:xfrm>
          <a:prstGeom prst="straightConnector1">
            <a:avLst/>
          </a:prstGeom>
          <a:noFill/>
          <a:ln w="9525" cap="rnd">
            <a:solidFill>
              <a:schemeClr val="dk1"/>
            </a:solidFill>
            <a:prstDash val="solid"/>
            <a:round/>
            <a:headEnd type="none" w="med" len="med"/>
            <a:tailEnd type="none" w="med" len="med"/>
          </a:ln>
        </p:spPr>
      </p:cxnSp>
      <p:sp>
        <p:nvSpPr>
          <p:cNvPr id="419" name="Shape 419"/>
          <p:cNvSpPr txBox="1"/>
          <p:nvPr/>
        </p:nvSpPr>
        <p:spPr>
          <a:xfrm>
            <a:off x="4745276" y="3957005"/>
            <a:ext cx="3438525" cy="235091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1100" b="1" i="0" u="none" strike="noStrike" cap="none" baseline="0" dirty="0">
                <a:solidFill>
                  <a:schemeClr val="dk1"/>
                </a:solidFill>
                <a:latin typeface="Georgia"/>
                <a:ea typeface="Georgia"/>
                <a:cs typeface="Georgia"/>
                <a:sym typeface="Arial"/>
              </a:rPr>
              <a:t>Connor Nelson </a:t>
            </a:r>
            <a:r>
              <a:rPr lang="en-US" sz="1100" b="0" i="0" u="none" strike="noStrike" cap="none" baseline="0" dirty="0">
                <a:solidFill>
                  <a:schemeClr val="dk1"/>
                </a:solidFill>
                <a:latin typeface="Georgia"/>
                <a:ea typeface="Georgia"/>
                <a:cs typeface="Georgia"/>
                <a:sym typeface="Arial"/>
              </a:rPr>
              <a:t>is an undergraduate student</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pursuing a Bachelors of Business Administration</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with a concentration in Finance. In addition to his</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undergraduate studies, he has had internships</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in the pharmaceutical industry with Warner </a:t>
            </a:r>
          </a:p>
          <a:p>
            <a:pPr marL="257175" marR="0" lvl="0" indent="-257175" algn="l" rtl="0">
              <a:spcBef>
                <a:spcPts val="220"/>
              </a:spcBef>
              <a:buSzPct val="25000"/>
              <a:buNone/>
            </a:pPr>
            <a:r>
              <a:rPr lang="en-US" sz="1100" b="0" i="0" u="none" strike="noStrike" cap="none" baseline="0" dirty="0" err="1">
                <a:solidFill>
                  <a:schemeClr val="dk1"/>
                </a:solidFill>
                <a:latin typeface="Georgia"/>
                <a:ea typeface="Georgia"/>
                <a:cs typeface="Georgia"/>
                <a:sym typeface="Arial"/>
              </a:rPr>
              <a:t>Chilcott</a:t>
            </a:r>
            <a:r>
              <a:rPr lang="en-US" sz="1100" b="0" i="0" u="none" strike="noStrike" cap="none" baseline="0" dirty="0">
                <a:solidFill>
                  <a:schemeClr val="dk1"/>
                </a:solidFill>
                <a:latin typeface="Georgia"/>
                <a:ea typeface="Georgia"/>
                <a:cs typeface="Georgia"/>
                <a:sym typeface="Arial"/>
              </a:rPr>
              <a:t>, and Sanofi-Aventis. He is actively</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pursuing entry level Positions in the</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pharmaceutical industry upon graduation.</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Connor also shares an interest in wealth</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management where he recently accepted an</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intern position at Capitol Securities </a:t>
            </a:r>
          </a:p>
          <a:p>
            <a:pPr marL="257175" marR="0" lvl="0" indent="-257175" algn="l" rtl="0">
              <a:spcBef>
                <a:spcPts val="220"/>
              </a:spcBef>
              <a:buSzPct val="25000"/>
              <a:buNone/>
            </a:pPr>
            <a:r>
              <a:rPr lang="en-US" sz="1100" b="0" i="0" u="none" strike="noStrike" cap="none" baseline="0" dirty="0">
                <a:solidFill>
                  <a:schemeClr val="dk1"/>
                </a:solidFill>
                <a:latin typeface="Georgia"/>
                <a:ea typeface="Georgia"/>
                <a:cs typeface="Georgia"/>
                <a:sym typeface="Arial"/>
              </a:rPr>
              <a:t>Management Inc..</a:t>
            </a:r>
          </a:p>
        </p:txBody>
      </p:sp>
      <p:sp>
        <p:nvSpPr>
          <p:cNvPr id="420" name="Shape 420"/>
          <p:cNvSpPr txBox="1"/>
          <p:nvPr/>
        </p:nvSpPr>
        <p:spPr>
          <a:xfrm>
            <a:off x="706802" y="746879"/>
            <a:ext cx="2427685" cy="514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dk1"/>
                </a:solidFill>
                <a:latin typeface="Georgia"/>
                <a:ea typeface="Georgia"/>
                <a:cs typeface="Georgia"/>
                <a:sym typeface="Georgia"/>
              </a:rPr>
              <a:t>Biographies</a:t>
            </a:r>
          </a:p>
        </p:txBody>
      </p:sp>
      <p:sp>
        <p:nvSpPr>
          <p:cNvPr id="421" name="Shape 421"/>
          <p:cNvSpPr txBox="1">
            <a:spLocks noGrp="1"/>
          </p:cNvSpPr>
          <p:nvPr>
            <p:ph type="sldNum" idx="12"/>
          </p:nvPr>
        </p:nvSpPr>
        <p:spPr>
          <a:xfrm>
            <a:off x="7600950" y="5657850"/>
            <a:ext cx="457200" cy="353377"/>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pic>
        <p:nvPicPr>
          <p:cNvPr id="422" name="Shape 422"/>
          <p:cNvPicPr preferRelativeResize="0"/>
          <p:nvPr/>
        </p:nvPicPr>
        <p:blipFill rotWithShape="1">
          <a:blip r:embed="rId3">
            <a:alphaModFix/>
          </a:blip>
          <a:srcRect/>
          <a:stretch/>
        </p:blipFill>
        <p:spPr>
          <a:xfrm>
            <a:off x="990600" y="1828800"/>
            <a:ext cx="1647601" cy="1762332"/>
          </a:xfrm>
          <a:prstGeom prst="rect">
            <a:avLst/>
          </a:prstGeom>
          <a:noFill/>
          <a:ln>
            <a:noFill/>
          </a:ln>
        </p:spPr>
      </p:pic>
      <p:sp>
        <p:nvSpPr>
          <p:cNvPr id="423" name="Shape 423"/>
          <p:cNvSpPr/>
          <p:nvPr/>
        </p:nvSpPr>
        <p:spPr>
          <a:xfrm>
            <a:off x="2672318" y="3951864"/>
            <a:ext cx="1775856" cy="440842"/>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1400" b="1" i="0" u="none" strike="noStrike" cap="none" baseline="0" dirty="0">
                <a:solidFill>
                  <a:schemeClr val="dk1"/>
                </a:solidFill>
                <a:latin typeface="Georgia"/>
                <a:ea typeface="Georgia"/>
                <a:cs typeface="Georgia"/>
                <a:sym typeface="Arial"/>
              </a:rPr>
              <a:t>Connor Nelson</a:t>
            </a:r>
          </a:p>
        </p:txBody>
      </p:sp>
      <p:pic>
        <p:nvPicPr>
          <p:cNvPr id="424" name="Shape 424"/>
          <p:cNvPicPr preferRelativeResize="0"/>
          <p:nvPr/>
        </p:nvPicPr>
        <p:blipFill rotWithShape="1">
          <a:blip r:embed="rId4">
            <a:alphaModFix/>
          </a:blip>
          <a:srcRect/>
          <a:stretch/>
        </p:blipFill>
        <p:spPr>
          <a:xfrm>
            <a:off x="943198" y="3940594"/>
            <a:ext cx="1700546" cy="1700546"/>
          </a:xfrm>
          <a:prstGeom prst="rect">
            <a:avLst/>
          </a:prstGeom>
          <a:noFill/>
          <a:ln>
            <a:noFill/>
          </a:ln>
        </p:spPr>
      </p:pic>
      <p:sp>
        <p:nvSpPr>
          <p:cNvPr id="425" name="Shape 425"/>
          <p:cNvSpPr txBox="1"/>
          <p:nvPr/>
        </p:nvSpPr>
        <p:spPr>
          <a:xfrm>
            <a:off x="2864644" y="2985393"/>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p:nvPr/>
        </p:nvSpPr>
        <p:spPr>
          <a:xfrm>
            <a:off x="4762500" y="1600200"/>
            <a:ext cx="4000500" cy="217201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None/>
            </a:pPr>
            <a:endParaRPr sz="1200" b="0" i="0" u="none" strike="noStrike" cap="none" baseline="0" dirty="0">
              <a:solidFill>
                <a:schemeClr val="dk1"/>
              </a:solidFill>
              <a:latin typeface="Georgia"/>
              <a:ea typeface="Georgia"/>
              <a:cs typeface="Georgia"/>
              <a:sym typeface="Arial"/>
            </a:endParaRPr>
          </a:p>
        </p:txBody>
      </p:sp>
      <p:sp>
        <p:nvSpPr>
          <p:cNvPr id="431" name="Shape 431"/>
          <p:cNvSpPr txBox="1"/>
          <p:nvPr/>
        </p:nvSpPr>
        <p:spPr>
          <a:xfrm>
            <a:off x="2079625" y="1774453"/>
            <a:ext cx="2644775" cy="52578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Joseph Van </a:t>
            </a:r>
            <a:r>
              <a:rPr lang="en-US" sz="1400" b="1" i="0" u="none" strike="noStrike" cap="none" baseline="0" dirty="0" err="1">
                <a:solidFill>
                  <a:schemeClr val="dk1"/>
                </a:solidFill>
                <a:latin typeface="Georgia"/>
                <a:ea typeface="Georgia"/>
                <a:cs typeface="Georgia"/>
                <a:sym typeface="Arial"/>
              </a:rPr>
              <a:t>Calcar</a:t>
            </a:r>
            <a:endParaRPr lang="en-US" sz="1400" b="1" i="0" u="none" strike="noStrike" cap="none" baseline="0" dirty="0">
              <a:solidFill>
                <a:schemeClr val="dk1"/>
              </a:solidFill>
              <a:latin typeface="Georgia"/>
              <a:ea typeface="Georgia"/>
              <a:cs typeface="Georgia"/>
              <a:sym typeface="Arial"/>
            </a:endParaRPr>
          </a:p>
        </p:txBody>
      </p:sp>
      <p:sp>
        <p:nvSpPr>
          <p:cNvPr id="433" name="Shape 433"/>
          <p:cNvSpPr txBox="1"/>
          <p:nvPr/>
        </p:nvSpPr>
        <p:spPr>
          <a:xfrm>
            <a:off x="2079625" y="4135678"/>
            <a:ext cx="2568575" cy="525780"/>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1400" b="1" i="0" u="none" strike="noStrike" cap="none" baseline="0" dirty="0">
                <a:solidFill>
                  <a:schemeClr val="dk1"/>
                </a:solidFill>
                <a:latin typeface="Georgia"/>
                <a:ea typeface="Georgia"/>
                <a:cs typeface="Georgia"/>
                <a:sym typeface="Arial"/>
              </a:rPr>
              <a:t>John Caruso</a:t>
            </a:r>
          </a:p>
        </p:txBody>
      </p:sp>
      <p:cxnSp>
        <p:nvCxnSpPr>
          <p:cNvPr id="435" name="Shape 435"/>
          <p:cNvCxnSpPr/>
          <p:nvPr/>
        </p:nvCxnSpPr>
        <p:spPr>
          <a:xfrm>
            <a:off x="990600" y="4043353"/>
            <a:ext cx="3227831" cy="0"/>
          </a:xfrm>
          <a:prstGeom prst="straightConnector1">
            <a:avLst/>
          </a:prstGeom>
          <a:noFill/>
          <a:ln w="9525" cap="rnd">
            <a:solidFill>
              <a:schemeClr val="dk1"/>
            </a:solidFill>
            <a:prstDash val="solid"/>
            <a:round/>
            <a:headEnd type="none" w="med" len="med"/>
            <a:tailEnd type="none" w="med" len="med"/>
          </a:ln>
        </p:spPr>
      </p:cxnSp>
      <p:cxnSp>
        <p:nvCxnSpPr>
          <p:cNvPr id="436" name="Shape 436"/>
          <p:cNvCxnSpPr/>
          <p:nvPr/>
        </p:nvCxnSpPr>
        <p:spPr>
          <a:xfrm>
            <a:off x="990600" y="1676400"/>
            <a:ext cx="3227831" cy="0"/>
          </a:xfrm>
          <a:prstGeom prst="straightConnector1">
            <a:avLst/>
          </a:prstGeom>
          <a:noFill/>
          <a:ln w="9525" cap="rnd">
            <a:solidFill>
              <a:schemeClr val="dk1"/>
            </a:solidFill>
            <a:prstDash val="solid"/>
            <a:round/>
            <a:headEnd type="none" w="med" len="med"/>
            <a:tailEnd type="none" w="med" len="med"/>
          </a:ln>
        </p:spPr>
      </p:cxnSp>
      <p:sp>
        <p:nvSpPr>
          <p:cNvPr id="437" name="Shape 437"/>
          <p:cNvSpPr txBox="1"/>
          <p:nvPr/>
        </p:nvSpPr>
        <p:spPr>
          <a:xfrm>
            <a:off x="4762500" y="4000182"/>
            <a:ext cx="3924299" cy="21720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Georgia"/>
                <a:ea typeface="Georgia"/>
                <a:cs typeface="Georgia"/>
                <a:sym typeface="Arial"/>
              </a:rPr>
              <a:t>John Caruso </a:t>
            </a:r>
            <a:r>
              <a:rPr lang="en-US" sz="1200" b="0" i="0" u="none" strike="noStrike" cap="none" baseline="0" dirty="0">
                <a:solidFill>
                  <a:schemeClr val="dk1"/>
                </a:solidFill>
                <a:latin typeface="Georgia"/>
                <a:ea typeface="Georgia"/>
                <a:cs typeface="Georgia"/>
                <a:sym typeface="Arial"/>
              </a:rPr>
              <a:t>is an undergraduate student pursuing a Bachelor of Business Administration with a concentration in Finance. To complement his concentration, John took an internship with Wells Fargo Securities in New York within the Public Finance branch of the investment bank. After graduation in May 2015, John will rejoin Wells Fargo Securities as a full time analyst within the Higher Education &amp; Nonprofit group of Public Finance in New York. </a:t>
            </a:r>
          </a:p>
        </p:txBody>
      </p:sp>
      <p:sp>
        <p:nvSpPr>
          <p:cNvPr id="438" name="Shape 438"/>
          <p:cNvSpPr txBox="1"/>
          <p:nvPr/>
        </p:nvSpPr>
        <p:spPr>
          <a:xfrm>
            <a:off x="609600" y="579537"/>
            <a:ext cx="3236913"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3200" b="0" i="0" u="none" strike="noStrike" cap="none" baseline="0">
                <a:solidFill>
                  <a:schemeClr val="dk1"/>
                </a:solidFill>
                <a:latin typeface="Georgia"/>
                <a:ea typeface="Georgia"/>
                <a:cs typeface="Georgia"/>
                <a:sym typeface="Georgia"/>
              </a:rPr>
              <a:t>Biographies</a:t>
            </a:r>
          </a:p>
        </p:txBody>
      </p:sp>
      <p:sp>
        <p:nvSpPr>
          <p:cNvPr id="439" name="Shape 439"/>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440" name="Shape 440"/>
          <p:cNvSpPr txBox="1"/>
          <p:nvPr/>
        </p:nvSpPr>
        <p:spPr>
          <a:xfrm>
            <a:off x="4762500" y="1774450"/>
            <a:ext cx="3848099" cy="1754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Georgia"/>
                <a:ea typeface="Georgia"/>
                <a:cs typeface="Georgia"/>
                <a:sym typeface="Arial"/>
              </a:rPr>
              <a:t>Joseph Van </a:t>
            </a:r>
            <a:r>
              <a:rPr lang="en-US" sz="1200" b="1" i="0" u="none" strike="noStrike" cap="none" baseline="0" dirty="0" err="1">
                <a:solidFill>
                  <a:schemeClr val="dk1"/>
                </a:solidFill>
                <a:latin typeface="Georgia"/>
                <a:ea typeface="Georgia"/>
                <a:cs typeface="Georgia"/>
                <a:sym typeface="Arial"/>
              </a:rPr>
              <a:t>Calcar</a:t>
            </a:r>
            <a:r>
              <a:rPr lang="en-US" sz="1200" b="1" i="0" u="none" strike="noStrike" cap="none" baseline="0" dirty="0">
                <a:solidFill>
                  <a:schemeClr val="dk1"/>
                </a:solidFill>
                <a:latin typeface="Georgia"/>
                <a:ea typeface="Georgia"/>
                <a:cs typeface="Georgia"/>
                <a:sym typeface="Arial"/>
              </a:rPr>
              <a:t> </a:t>
            </a:r>
            <a:r>
              <a:rPr lang="en-US" sz="1200" b="0" i="0" u="none" strike="noStrike" cap="none" baseline="0" dirty="0">
                <a:solidFill>
                  <a:schemeClr val="dk1"/>
                </a:solidFill>
                <a:latin typeface="Georgia"/>
                <a:ea typeface="Georgia"/>
                <a:cs typeface="Georgia"/>
                <a:sym typeface="Arial"/>
              </a:rPr>
              <a:t>is an undergraduate student seeking a Bachelor’s Degree in Business Administration with a concentration in Finance and minor in Information Systems. In addition to his undergraduate studies, he has spent the past three summers working as a summer intern for UBS Financial Services in their Wealth Management department. Joseph plans to seek a career in financial services in New York City.</a:t>
            </a:r>
          </a:p>
        </p:txBody>
      </p:sp>
      <p:pic>
        <p:nvPicPr>
          <p:cNvPr id="441" name="Shape 441"/>
          <p:cNvPicPr preferRelativeResize="0"/>
          <p:nvPr/>
        </p:nvPicPr>
        <p:blipFill rotWithShape="1">
          <a:blip r:embed="rId3">
            <a:alphaModFix/>
          </a:blip>
          <a:srcRect/>
          <a:stretch/>
        </p:blipFill>
        <p:spPr>
          <a:xfrm>
            <a:off x="713669" y="1774453"/>
            <a:ext cx="1092553" cy="1514938"/>
          </a:xfrm>
          <a:prstGeom prst="rect">
            <a:avLst/>
          </a:prstGeom>
          <a:noFill/>
          <a:ln>
            <a:noFill/>
          </a:ln>
        </p:spPr>
      </p:pic>
      <p:pic>
        <p:nvPicPr>
          <p:cNvPr id="442" name="Shape 442"/>
          <p:cNvPicPr preferRelativeResize="0"/>
          <p:nvPr/>
        </p:nvPicPr>
        <p:blipFill rotWithShape="1">
          <a:blip r:embed="rId4">
            <a:alphaModFix/>
          </a:blip>
          <a:srcRect/>
          <a:stretch/>
        </p:blipFill>
        <p:spPr>
          <a:xfrm>
            <a:off x="713669" y="4135679"/>
            <a:ext cx="1244247" cy="1340674"/>
          </a:xfrm>
          <a:prstGeom prst="rect">
            <a:avLst/>
          </a:prstGeom>
          <a:noFill/>
          <a:ln>
            <a:noFill/>
          </a:ln>
        </p:spPr>
      </p:pic>
      <p:sp>
        <p:nvSpPr>
          <p:cNvPr id="15" name="Shape 425"/>
          <p:cNvSpPr txBox="1"/>
          <p:nvPr/>
        </p:nvSpPr>
        <p:spPr>
          <a:xfrm>
            <a:off x="2079625" y="2507276"/>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
        <p:nvSpPr>
          <p:cNvPr id="16" name="Shape 425"/>
          <p:cNvSpPr txBox="1"/>
          <p:nvPr/>
        </p:nvSpPr>
        <p:spPr>
          <a:xfrm>
            <a:off x="2072879" y="4838099"/>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p:nvPr/>
        </p:nvSpPr>
        <p:spPr>
          <a:xfrm>
            <a:off x="4762500" y="1600200"/>
            <a:ext cx="3924299" cy="217201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200" b="1" i="0" u="none" strike="noStrike" cap="none" baseline="0" dirty="0">
                <a:solidFill>
                  <a:schemeClr val="dk1"/>
                </a:solidFill>
                <a:latin typeface="Georgia"/>
                <a:ea typeface="Georgia"/>
                <a:cs typeface="Georgia"/>
                <a:sym typeface="Arial"/>
              </a:rPr>
              <a:t>Peter </a:t>
            </a:r>
            <a:r>
              <a:rPr lang="en-US" sz="1200" b="1" i="0" u="none" strike="noStrike" cap="none" baseline="0" dirty="0" err="1">
                <a:solidFill>
                  <a:schemeClr val="dk1"/>
                </a:solidFill>
                <a:latin typeface="Georgia"/>
                <a:ea typeface="Georgia"/>
                <a:cs typeface="Georgia"/>
                <a:sym typeface="Arial"/>
              </a:rPr>
              <a:t>Zupan</a:t>
            </a:r>
            <a:r>
              <a:rPr lang="en-US" sz="1200" b="0" i="0" u="none" strike="noStrike" cap="none" baseline="0" dirty="0">
                <a:solidFill>
                  <a:schemeClr val="dk1"/>
                </a:solidFill>
                <a:latin typeface="Georgia"/>
                <a:ea typeface="Georgia"/>
                <a:cs typeface="Georgia"/>
                <a:sym typeface="Arial"/>
              </a:rPr>
              <a:t> is pursuing a Bachelor’s degree in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Business Administration with a concentration in</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Finance from Loyola University Maryland, where he is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a member of Beta Gamma Sigma and Alpha Sigma</a:t>
            </a:r>
          </a:p>
          <a:p>
            <a:pPr marL="0" marR="0" lvl="0" indent="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Nu. Originally from Litchfield, Ohio, Pete is also a member of the women’s basketball practice squad</a:t>
            </a:r>
          </a:p>
        </p:txBody>
      </p:sp>
      <p:sp>
        <p:nvSpPr>
          <p:cNvPr id="448" name="Shape 448"/>
          <p:cNvSpPr txBox="1"/>
          <p:nvPr/>
        </p:nvSpPr>
        <p:spPr>
          <a:xfrm>
            <a:off x="2079625" y="1938184"/>
            <a:ext cx="2644775" cy="52578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Pete </a:t>
            </a:r>
            <a:r>
              <a:rPr lang="en-US" sz="1400" b="1" i="0" u="none" strike="noStrike" cap="none" baseline="0" dirty="0" err="1">
                <a:solidFill>
                  <a:schemeClr val="dk1"/>
                </a:solidFill>
                <a:latin typeface="Georgia"/>
                <a:ea typeface="Georgia"/>
                <a:cs typeface="Georgia"/>
                <a:sym typeface="Arial"/>
              </a:rPr>
              <a:t>Zupan</a:t>
            </a:r>
            <a:endParaRPr lang="en-US" sz="1400" b="1" i="0" u="none" strike="noStrike" cap="none" baseline="0" dirty="0">
              <a:solidFill>
                <a:schemeClr val="dk1"/>
              </a:solidFill>
              <a:latin typeface="Georgia"/>
              <a:ea typeface="Georgia"/>
              <a:cs typeface="Georgia"/>
              <a:sym typeface="Arial"/>
            </a:endParaRPr>
          </a:p>
        </p:txBody>
      </p:sp>
      <p:sp>
        <p:nvSpPr>
          <p:cNvPr id="449" name="Shape 449"/>
          <p:cNvSpPr txBox="1"/>
          <p:nvPr/>
        </p:nvSpPr>
        <p:spPr>
          <a:xfrm>
            <a:off x="2079625" y="2870047"/>
            <a:ext cx="2111375" cy="45110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100" b="0" i="0" u="none" strike="noStrike" cap="none" baseline="0" dirty="0">
                <a:solidFill>
                  <a:schemeClr val="dk1"/>
                </a:solidFill>
                <a:latin typeface="Georgia"/>
                <a:ea typeface="Georgia"/>
                <a:cs typeface="Georgia"/>
                <a:sym typeface="Arial"/>
              </a:rPr>
              <a:t>B.B.A. ‘14</a:t>
            </a:r>
          </a:p>
        </p:txBody>
      </p:sp>
      <p:sp>
        <p:nvSpPr>
          <p:cNvPr id="450" name="Shape 450"/>
          <p:cNvSpPr txBox="1"/>
          <p:nvPr/>
        </p:nvSpPr>
        <p:spPr>
          <a:xfrm>
            <a:off x="2079625" y="4178807"/>
            <a:ext cx="2111375" cy="525780"/>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1400" b="1" i="0" u="none" strike="noStrike" cap="none" baseline="0" dirty="0">
                <a:solidFill>
                  <a:schemeClr val="dk1"/>
                </a:solidFill>
                <a:latin typeface="Georgia"/>
                <a:ea typeface="Georgia"/>
                <a:cs typeface="Georgia"/>
                <a:sym typeface="Arial"/>
              </a:rPr>
              <a:t>Cole Swain</a:t>
            </a:r>
          </a:p>
        </p:txBody>
      </p:sp>
      <p:sp>
        <p:nvSpPr>
          <p:cNvPr id="451" name="Shape 451"/>
          <p:cNvSpPr txBox="1"/>
          <p:nvPr/>
        </p:nvSpPr>
        <p:spPr>
          <a:xfrm>
            <a:off x="2079625" y="5185251"/>
            <a:ext cx="2111375" cy="377348"/>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sz="1200" b="0" i="0" u="none" strike="noStrike" cap="none" baseline="0" dirty="0">
              <a:solidFill>
                <a:schemeClr val="dk1"/>
              </a:solidFill>
              <a:latin typeface="Georgia"/>
              <a:ea typeface="Georgia"/>
              <a:cs typeface="Georgia"/>
              <a:sym typeface="Arial"/>
            </a:endParaRPr>
          </a:p>
        </p:txBody>
      </p:sp>
      <p:cxnSp>
        <p:nvCxnSpPr>
          <p:cNvPr id="452" name="Shape 452"/>
          <p:cNvCxnSpPr/>
          <p:nvPr/>
        </p:nvCxnSpPr>
        <p:spPr>
          <a:xfrm>
            <a:off x="990600" y="4043353"/>
            <a:ext cx="3227831" cy="0"/>
          </a:xfrm>
          <a:prstGeom prst="straightConnector1">
            <a:avLst/>
          </a:prstGeom>
          <a:noFill/>
          <a:ln w="9525" cap="rnd">
            <a:solidFill>
              <a:schemeClr val="dk1"/>
            </a:solidFill>
            <a:prstDash val="solid"/>
            <a:round/>
            <a:headEnd type="none" w="med" len="med"/>
            <a:tailEnd type="none" w="med" len="med"/>
          </a:ln>
        </p:spPr>
      </p:cxnSp>
      <p:cxnSp>
        <p:nvCxnSpPr>
          <p:cNvPr id="453" name="Shape 453"/>
          <p:cNvCxnSpPr/>
          <p:nvPr/>
        </p:nvCxnSpPr>
        <p:spPr>
          <a:xfrm>
            <a:off x="990600" y="1676400"/>
            <a:ext cx="3227831" cy="0"/>
          </a:xfrm>
          <a:prstGeom prst="straightConnector1">
            <a:avLst/>
          </a:prstGeom>
          <a:noFill/>
          <a:ln w="9525" cap="rnd">
            <a:solidFill>
              <a:schemeClr val="dk1"/>
            </a:solidFill>
            <a:prstDash val="solid"/>
            <a:round/>
            <a:headEnd type="none" w="med" len="med"/>
            <a:tailEnd type="none" w="med" len="med"/>
          </a:ln>
        </p:spPr>
      </p:cxnSp>
      <p:sp>
        <p:nvSpPr>
          <p:cNvPr id="454" name="Shape 454"/>
          <p:cNvSpPr txBox="1"/>
          <p:nvPr/>
        </p:nvSpPr>
        <p:spPr>
          <a:xfrm>
            <a:off x="4762500" y="4000182"/>
            <a:ext cx="4076699" cy="2172017"/>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1200" b="1" i="0" u="none" strike="noStrike" cap="none" baseline="0" dirty="0">
                <a:solidFill>
                  <a:schemeClr val="dk1"/>
                </a:solidFill>
                <a:latin typeface="Georgia"/>
                <a:ea typeface="Georgia"/>
                <a:cs typeface="Georgia"/>
                <a:sym typeface="Arial"/>
              </a:rPr>
              <a:t>Cole Swain </a:t>
            </a:r>
            <a:r>
              <a:rPr lang="en-US" sz="1200" b="0" i="0" u="none" strike="noStrike" cap="none" baseline="0" dirty="0">
                <a:solidFill>
                  <a:schemeClr val="dk1"/>
                </a:solidFill>
                <a:latin typeface="Georgia"/>
                <a:ea typeface="Georgia"/>
                <a:cs typeface="Georgia"/>
                <a:sym typeface="Arial"/>
              </a:rPr>
              <a:t>is a prospective graduate pursuing </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a Bachelors of Business Administration with a </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concentration in Finance and Information systems. Cole</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is originally from Medfield, MA. Upon graduation Cole</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Intends to work in the field of finance, pursuing a career</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in securities analysis or asset management. </a:t>
            </a:r>
          </a:p>
          <a:p>
            <a:pPr marL="342900" marR="0" lvl="0" indent="-342900" algn="l" rtl="0">
              <a:spcBef>
                <a:spcPts val="240"/>
              </a:spcBef>
              <a:buNone/>
            </a:pPr>
            <a:endParaRPr sz="1200" b="0" i="0" u="none" strike="noStrike" cap="none" baseline="0" dirty="0">
              <a:solidFill>
                <a:schemeClr val="dk1"/>
              </a:solidFill>
              <a:latin typeface="Georgia"/>
              <a:ea typeface="Georgia"/>
              <a:cs typeface="Georgia"/>
              <a:sym typeface="Arial"/>
            </a:endParaRP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 </a:t>
            </a:r>
          </a:p>
        </p:txBody>
      </p:sp>
      <p:sp>
        <p:nvSpPr>
          <p:cNvPr id="455" name="Shape 455"/>
          <p:cNvSpPr txBox="1"/>
          <p:nvPr/>
        </p:nvSpPr>
        <p:spPr>
          <a:xfrm>
            <a:off x="877887" y="533400"/>
            <a:ext cx="3236913"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3200" b="0" i="0" u="none" strike="noStrike" cap="none" baseline="0">
                <a:solidFill>
                  <a:schemeClr val="dk1"/>
                </a:solidFill>
                <a:latin typeface="Georgia"/>
                <a:ea typeface="Georgia"/>
                <a:cs typeface="Georgia"/>
                <a:sym typeface="Georgia"/>
              </a:rPr>
              <a:t>Biographies</a:t>
            </a:r>
          </a:p>
        </p:txBody>
      </p:sp>
      <p:sp>
        <p:nvSpPr>
          <p:cNvPr id="456" name="Shape 456"/>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pic>
        <p:nvPicPr>
          <p:cNvPr id="457" name="Shape 457"/>
          <p:cNvPicPr preferRelativeResize="0"/>
          <p:nvPr/>
        </p:nvPicPr>
        <p:blipFill rotWithShape="1">
          <a:blip r:embed="rId3">
            <a:alphaModFix/>
          </a:blip>
          <a:srcRect/>
          <a:stretch/>
        </p:blipFill>
        <p:spPr>
          <a:xfrm>
            <a:off x="762000" y="1778000"/>
            <a:ext cx="1317625" cy="1679222"/>
          </a:xfrm>
          <a:prstGeom prst="rect">
            <a:avLst/>
          </a:prstGeom>
          <a:noFill/>
          <a:ln>
            <a:noFill/>
          </a:ln>
        </p:spPr>
      </p:pic>
      <p:sp>
        <p:nvSpPr>
          <p:cNvPr id="458" name="Shape 458"/>
          <p:cNvSpPr txBox="1"/>
          <p:nvPr/>
        </p:nvSpPr>
        <p:spPr>
          <a:xfrm>
            <a:off x="2054225" y="5111496"/>
            <a:ext cx="2111375" cy="45110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100" b="0" i="0" u="none" strike="noStrike" cap="none" baseline="0" dirty="0">
                <a:solidFill>
                  <a:schemeClr val="dk1"/>
                </a:solidFill>
                <a:latin typeface="Georgia"/>
                <a:ea typeface="Georgia"/>
                <a:cs typeface="Georgia"/>
                <a:sym typeface="Arial"/>
              </a:rPr>
              <a:t>B.B.A. ‘</a:t>
            </a:r>
            <a:r>
              <a:rPr lang="en-US" sz="1100" b="0" i="0" u="none" strike="noStrike" cap="none" baseline="0" dirty="0" smtClean="0">
                <a:solidFill>
                  <a:schemeClr val="dk1"/>
                </a:solidFill>
                <a:latin typeface="Georgia"/>
                <a:ea typeface="Georgia"/>
                <a:cs typeface="Georgia"/>
                <a:sym typeface="Arial"/>
              </a:rPr>
              <a:t>15</a:t>
            </a:r>
            <a:endParaRPr lang="en-US" sz="1100" b="0" i="0" u="none" strike="noStrike" cap="none" baseline="0" dirty="0">
              <a:solidFill>
                <a:schemeClr val="dk1"/>
              </a:solidFill>
              <a:latin typeface="Georgia"/>
              <a:ea typeface="Georgia"/>
              <a:cs typeface="Georgia"/>
              <a:sym typeface="Arial"/>
            </a:endParaRPr>
          </a:p>
        </p:txBody>
      </p:sp>
      <p:pic>
        <p:nvPicPr>
          <p:cNvPr id="459" name="Shape 459"/>
          <p:cNvPicPr preferRelativeResize="0"/>
          <p:nvPr/>
        </p:nvPicPr>
        <p:blipFill rotWithShape="1">
          <a:blip r:embed="rId4">
            <a:alphaModFix/>
          </a:blip>
          <a:srcRect/>
          <a:stretch/>
        </p:blipFill>
        <p:spPr>
          <a:xfrm>
            <a:off x="762000" y="4114800"/>
            <a:ext cx="1250150" cy="178364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p:nvPr/>
        </p:nvSpPr>
        <p:spPr>
          <a:xfrm>
            <a:off x="4762500" y="1600200"/>
            <a:ext cx="4000500" cy="1676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200" b="1" i="0" u="none" strike="noStrike" cap="none" baseline="0" dirty="0" err="1">
                <a:solidFill>
                  <a:schemeClr val="dk1"/>
                </a:solidFill>
                <a:latin typeface="Georgia"/>
                <a:ea typeface="Georgia"/>
                <a:cs typeface="Georgia"/>
                <a:sym typeface="Arial"/>
              </a:rPr>
              <a:t>Reinaldo</a:t>
            </a:r>
            <a:r>
              <a:rPr lang="en-US" sz="1200" b="1" i="0" u="none" strike="noStrike" cap="none" baseline="0" dirty="0">
                <a:solidFill>
                  <a:schemeClr val="dk1"/>
                </a:solidFill>
                <a:latin typeface="Georgia"/>
                <a:ea typeface="Georgia"/>
                <a:cs typeface="Georgia"/>
                <a:sym typeface="Arial"/>
              </a:rPr>
              <a:t> Blanco </a:t>
            </a:r>
            <a:r>
              <a:rPr lang="en-US" sz="1200" b="0" i="0" u="none" strike="noStrike" cap="none" baseline="0" dirty="0">
                <a:solidFill>
                  <a:schemeClr val="dk1"/>
                </a:solidFill>
                <a:latin typeface="Georgia"/>
                <a:ea typeface="Georgia"/>
                <a:cs typeface="Georgia"/>
                <a:sym typeface="Arial"/>
              </a:rPr>
              <a:t>is an undergraduate student pursuing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a Bachelors in Business </a:t>
            </a:r>
            <a:r>
              <a:rPr lang="en-US" sz="1200" b="0" i="0" u="none" strike="noStrike" cap="none" baseline="0" dirty="0" err="1">
                <a:solidFill>
                  <a:schemeClr val="dk1"/>
                </a:solidFill>
                <a:latin typeface="Georgia"/>
                <a:ea typeface="Georgia"/>
                <a:cs typeface="Georgia"/>
                <a:sym typeface="Arial"/>
              </a:rPr>
              <a:t>Administrationfrom</a:t>
            </a:r>
            <a:r>
              <a:rPr lang="en-US" sz="1200" b="0" i="0" u="none" strike="noStrike" cap="none" baseline="0" dirty="0">
                <a:solidFill>
                  <a:schemeClr val="dk1"/>
                </a:solidFill>
                <a:latin typeface="Georgia"/>
                <a:ea typeface="Georgia"/>
                <a:cs typeface="Georgia"/>
                <a:sym typeface="Arial"/>
              </a:rPr>
              <a:t> Loyola</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University Maryland with a concentration in Finance. He</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is a member of the Sellinger Scholars program, Beta</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Gamma Sigma, and is Vice President of the FMA.  From</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Union, New Jersey, he will be a Controller Analyst with</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Goldman Sachs upon graduation. </a:t>
            </a:r>
          </a:p>
        </p:txBody>
      </p:sp>
      <p:sp>
        <p:nvSpPr>
          <p:cNvPr id="465" name="Shape 465"/>
          <p:cNvSpPr txBox="1"/>
          <p:nvPr/>
        </p:nvSpPr>
        <p:spPr>
          <a:xfrm>
            <a:off x="2079625" y="1774453"/>
            <a:ext cx="2644775" cy="52578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err="1">
                <a:solidFill>
                  <a:schemeClr val="dk1"/>
                </a:solidFill>
                <a:latin typeface="Georgia"/>
                <a:ea typeface="Georgia"/>
                <a:cs typeface="Georgia"/>
                <a:sym typeface="Arial"/>
              </a:rPr>
              <a:t>Reinaldo</a:t>
            </a:r>
            <a:r>
              <a:rPr lang="en-US" sz="1400" b="1" i="0" u="none" strike="noStrike" cap="none" baseline="0" dirty="0">
                <a:solidFill>
                  <a:schemeClr val="dk1"/>
                </a:solidFill>
                <a:latin typeface="Georgia"/>
                <a:ea typeface="Georgia"/>
                <a:cs typeface="Georgia"/>
                <a:sym typeface="Arial"/>
              </a:rPr>
              <a:t> Blanco</a:t>
            </a:r>
          </a:p>
        </p:txBody>
      </p:sp>
      <p:sp>
        <p:nvSpPr>
          <p:cNvPr id="467" name="Shape 467"/>
          <p:cNvSpPr txBox="1"/>
          <p:nvPr/>
        </p:nvSpPr>
        <p:spPr>
          <a:xfrm>
            <a:off x="2079625" y="4135678"/>
            <a:ext cx="2568575" cy="525780"/>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1400" b="1" i="0" u="none" strike="noStrike" cap="none" baseline="0" dirty="0">
                <a:solidFill>
                  <a:schemeClr val="dk1"/>
                </a:solidFill>
                <a:latin typeface="Georgia"/>
                <a:ea typeface="Georgia"/>
                <a:cs typeface="Georgia"/>
                <a:sym typeface="Arial"/>
              </a:rPr>
              <a:t>Bryan Sullivan</a:t>
            </a:r>
          </a:p>
        </p:txBody>
      </p:sp>
      <p:cxnSp>
        <p:nvCxnSpPr>
          <p:cNvPr id="468" name="Shape 468"/>
          <p:cNvCxnSpPr/>
          <p:nvPr/>
        </p:nvCxnSpPr>
        <p:spPr>
          <a:xfrm>
            <a:off x="990600" y="4043353"/>
            <a:ext cx="3227831" cy="0"/>
          </a:xfrm>
          <a:prstGeom prst="straightConnector1">
            <a:avLst/>
          </a:prstGeom>
          <a:noFill/>
          <a:ln w="9525" cap="rnd">
            <a:solidFill>
              <a:schemeClr val="dk1"/>
            </a:solidFill>
            <a:prstDash val="solid"/>
            <a:round/>
            <a:headEnd type="none" w="med" len="med"/>
            <a:tailEnd type="none" w="med" len="med"/>
          </a:ln>
        </p:spPr>
      </p:cxnSp>
      <p:cxnSp>
        <p:nvCxnSpPr>
          <p:cNvPr id="469" name="Shape 469"/>
          <p:cNvCxnSpPr/>
          <p:nvPr/>
        </p:nvCxnSpPr>
        <p:spPr>
          <a:xfrm>
            <a:off x="990600" y="1676400"/>
            <a:ext cx="3227831" cy="0"/>
          </a:xfrm>
          <a:prstGeom prst="straightConnector1">
            <a:avLst/>
          </a:prstGeom>
          <a:noFill/>
          <a:ln w="9525" cap="rnd">
            <a:solidFill>
              <a:schemeClr val="dk1"/>
            </a:solidFill>
            <a:prstDash val="solid"/>
            <a:round/>
            <a:headEnd type="none" w="med" len="med"/>
            <a:tailEnd type="none" w="med" len="med"/>
          </a:ln>
        </p:spPr>
      </p:cxnSp>
      <p:sp>
        <p:nvSpPr>
          <p:cNvPr id="470" name="Shape 470"/>
          <p:cNvSpPr txBox="1"/>
          <p:nvPr/>
        </p:nvSpPr>
        <p:spPr>
          <a:xfrm>
            <a:off x="4762500" y="4000182"/>
            <a:ext cx="3924299" cy="2324418"/>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1200" b="1" i="0" u="none" strike="noStrike" cap="none" baseline="0" dirty="0">
                <a:solidFill>
                  <a:schemeClr val="dk1"/>
                </a:solidFill>
                <a:latin typeface="Georgia"/>
                <a:ea typeface="Georgia"/>
                <a:cs typeface="Georgia"/>
                <a:sym typeface="Arial"/>
              </a:rPr>
              <a:t>Bryan Sullivan </a:t>
            </a:r>
            <a:r>
              <a:rPr lang="en-US" sz="1200" b="0" i="0" u="none" strike="noStrike" cap="none" baseline="0" dirty="0">
                <a:solidFill>
                  <a:schemeClr val="dk1"/>
                </a:solidFill>
                <a:latin typeface="Georgia"/>
                <a:ea typeface="Georgia"/>
                <a:cs typeface="Georgia"/>
                <a:sym typeface="Arial"/>
              </a:rPr>
              <a:t>is a Senior at Loyola university</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Maryland working towards his Bachelor of Business</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Administration with a concentration in Finance and a</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minor in  Mathematics. He is a member of the Sellinger</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Scholars program and Beta Gamma Sigma Honor</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Society. Originally from Toms River, New </a:t>
            </a:r>
            <a:r>
              <a:rPr lang="en-US" sz="1200" b="0" i="0" u="none" strike="noStrike" cap="none" baseline="0" dirty="0" err="1">
                <a:solidFill>
                  <a:schemeClr val="dk1"/>
                </a:solidFill>
                <a:latin typeface="Georgia"/>
                <a:ea typeface="Georgia"/>
                <a:cs typeface="Georgia"/>
                <a:sym typeface="Arial"/>
              </a:rPr>
              <a:t>Jersey</a:t>
            </a:r>
            <a:r>
              <a:rPr lang="en-US" sz="1200" b="0" i="0" u="none" strike="noStrike" cap="none" baseline="0" dirty="0" err="1" smtClean="0">
                <a:solidFill>
                  <a:schemeClr val="dk1"/>
                </a:solidFill>
                <a:latin typeface="Georgia"/>
                <a:ea typeface="Georgia"/>
                <a:cs typeface="Georgia"/>
                <a:sym typeface="Arial"/>
              </a:rPr>
              <a:t>,Bryan</a:t>
            </a:r>
            <a:endParaRPr lang="en-US" sz="1200" b="0" i="0" u="none" strike="noStrike" cap="none" baseline="0" dirty="0">
              <a:solidFill>
                <a:schemeClr val="dk1"/>
              </a:solidFill>
              <a:latin typeface="Georgia"/>
              <a:ea typeface="Georgia"/>
              <a:cs typeface="Georgia"/>
              <a:sym typeface="Arial"/>
            </a:endParaRP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hopes to work as an analyst in Baltimore.</a:t>
            </a:r>
          </a:p>
        </p:txBody>
      </p:sp>
      <p:sp>
        <p:nvSpPr>
          <p:cNvPr id="471" name="Shape 471"/>
          <p:cNvSpPr txBox="1"/>
          <p:nvPr/>
        </p:nvSpPr>
        <p:spPr>
          <a:xfrm>
            <a:off x="877887" y="533400"/>
            <a:ext cx="3236913"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baseline="0" dirty="0">
                <a:solidFill>
                  <a:schemeClr val="dk1"/>
                </a:solidFill>
                <a:latin typeface="Georgia"/>
                <a:ea typeface="Georgia"/>
                <a:cs typeface="Georgia"/>
                <a:sym typeface="Arial"/>
              </a:rPr>
              <a:t>Biographies</a:t>
            </a:r>
          </a:p>
        </p:txBody>
      </p:sp>
      <p:sp>
        <p:nvSpPr>
          <p:cNvPr id="472" name="Shape 472"/>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pic>
        <p:nvPicPr>
          <p:cNvPr id="473" name="Shape 473"/>
          <p:cNvPicPr preferRelativeResize="0"/>
          <p:nvPr/>
        </p:nvPicPr>
        <p:blipFill rotWithShape="1">
          <a:blip r:embed="rId3">
            <a:alphaModFix/>
          </a:blip>
          <a:srcRect/>
          <a:stretch/>
        </p:blipFill>
        <p:spPr>
          <a:xfrm>
            <a:off x="951024" y="1848291"/>
            <a:ext cx="1128601" cy="1291063"/>
          </a:xfrm>
          <a:prstGeom prst="rect">
            <a:avLst/>
          </a:prstGeom>
          <a:noFill/>
          <a:ln>
            <a:noFill/>
          </a:ln>
        </p:spPr>
      </p:pic>
      <p:pic>
        <p:nvPicPr>
          <p:cNvPr id="474" name="Shape 474"/>
          <p:cNvPicPr preferRelativeResize="0"/>
          <p:nvPr/>
        </p:nvPicPr>
        <p:blipFill rotWithShape="1">
          <a:blip r:embed="rId4">
            <a:alphaModFix/>
          </a:blip>
          <a:srcRect/>
          <a:stretch/>
        </p:blipFill>
        <p:spPr>
          <a:xfrm>
            <a:off x="863145" y="4190753"/>
            <a:ext cx="1216478" cy="1285600"/>
          </a:xfrm>
          <a:prstGeom prst="rect">
            <a:avLst/>
          </a:prstGeom>
          <a:noFill/>
          <a:ln>
            <a:noFill/>
          </a:ln>
        </p:spPr>
      </p:pic>
      <p:sp>
        <p:nvSpPr>
          <p:cNvPr id="475" name="Shape 475"/>
          <p:cNvSpPr txBox="1"/>
          <p:nvPr/>
        </p:nvSpPr>
        <p:spPr>
          <a:xfrm>
            <a:off x="2133600" y="4876800"/>
            <a:ext cx="2111375" cy="377348"/>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sz="1200" b="0" i="0" u="none" strike="noStrike" cap="none" baseline="0" dirty="0">
              <a:solidFill>
                <a:schemeClr val="dk1"/>
              </a:solidFill>
              <a:latin typeface="Georgia"/>
              <a:ea typeface="Georgia"/>
              <a:cs typeface="Georgia"/>
              <a:sym typeface="Arial"/>
            </a:endParaRPr>
          </a:p>
        </p:txBody>
      </p:sp>
      <p:sp>
        <p:nvSpPr>
          <p:cNvPr id="15" name="Shape 425"/>
          <p:cNvSpPr txBox="1"/>
          <p:nvPr/>
        </p:nvSpPr>
        <p:spPr>
          <a:xfrm>
            <a:off x="2133600" y="2507276"/>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
        <p:nvSpPr>
          <p:cNvPr id="16" name="Shape 425"/>
          <p:cNvSpPr txBox="1"/>
          <p:nvPr/>
        </p:nvSpPr>
        <p:spPr>
          <a:xfrm>
            <a:off x="2133600" y="4707636"/>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p:nvPr/>
        </p:nvSpPr>
        <p:spPr>
          <a:xfrm>
            <a:off x="4762500" y="1600200"/>
            <a:ext cx="3924299" cy="217201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200" b="1" i="0" u="none" strike="noStrike" cap="none" baseline="0" dirty="0">
                <a:solidFill>
                  <a:schemeClr val="dk1"/>
                </a:solidFill>
                <a:latin typeface="Georgia"/>
                <a:ea typeface="Georgia"/>
                <a:cs typeface="Georgia"/>
                <a:sym typeface="Arial"/>
              </a:rPr>
              <a:t>Erica </a:t>
            </a:r>
            <a:r>
              <a:rPr lang="en-US" sz="1200" b="1" i="0" u="none" strike="noStrike" cap="none" baseline="0" dirty="0" err="1">
                <a:solidFill>
                  <a:schemeClr val="dk1"/>
                </a:solidFill>
                <a:latin typeface="Georgia"/>
                <a:ea typeface="Georgia"/>
                <a:cs typeface="Georgia"/>
                <a:sym typeface="Arial"/>
              </a:rPr>
              <a:t>Lattanzio</a:t>
            </a:r>
            <a:r>
              <a:rPr lang="en-US" sz="1200" b="1" i="0" u="none" strike="noStrike" cap="none" baseline="0" dirty="0">
                <a:solidFill>
                  <a:schemeClr val="dk1"/>
                </a:solidFill>
                <a:latin typeface="Georgia"/>
                <a:ea typeface="Georgia"/>
                <a:cs typeface="Georgia"/>
                <a:sym typeface="Arial"/>
              </a:rPr>
              <a:t> </a:t>
            </a:r>
            <a:r>
              <a:rPr lang="en-US" sz="1200" b="0" i="0" u="none" strike="noStrike" cap="none" baseline="0" dirty="0">
                <a:solidFill>
                  <a:schemeClr val="dk1"/>
                </a:solidFill>
                <a:latin typeface="Georgia"/>
                <a:ea typeface="Georgia"/>
                <a:cs typeface="Georgia"/>
                <a:sym typeface="Arial"/>
              </a:rPr>
              <a:t>is an undergraduate student pursuing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a Bachelor of Business Administration in Finance from </a:t>
            </a:r>
          </a:p>
          <a:p>
            <a:pPr marL="342900" marR="0" lvl="0" indent="-342900" algn="l" rtl="0">
              <a:lnSpc>
                <a:spcPct val="100000"/>
              </a:lnSpc>
              <a:spcBef>
                <a:spcPts val="240"/>
              </a:spcBef>
              <a:spcAft>
                <a:spcPts val="0"/>
              </a:spcAft>
              <a:buSzPct val="25000"/>
              <a:buNone/>
            </a:pPr>
            <a:r>
              <a:rPr lang="en-US" sz="1200" b="0" i="0" u="none" strike="noStrike" cap="none" baseline="0" dirty="0">
                <a:solidFill>
                  <a:schemeClr val="dk1"/>
                </a:solidFill>
                <a:latin typeface="Georgia"/>
                <a:ea typeface="Georgia"/>
                <a:cs typeface="Georgia"/>
                <a:sym typeface="Arial"/>
              </a:rPr>
              <a:t>Loyola University Maryland.</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In addition to her current undergraduate studies, she is </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the President of the Financial Management </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Association, President of Club Ultimate Frisbee, </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Secretary of Beta Gamma Sigma, a Resident Assistant </a:t>
            </a:r>
          </a:p>
          <a:p>
            <a:pPr marL="342900" marR="0" lvl="0" indent="-342900" algn="l" rtl="0">
              <a:spcBef>
                <a:spcPts val="240"/>
              </a:spcBef>
              <a:buSzPct val="25000"/>
              <a:buNone/>
            </a:pPr>
            <a:r>
              <a:rPr lang="en-US" sz="1200" b="0" i="0" u="none" strike="noStrike" cap="none" baseline="0" dirty="0">
                <a:solidFill>
                  <a:schemeClr val="dk1"/>
                </a:solidFill>
                <a:latin typeface="Georgia"/>
                <a:ea typeface="Georgia"/>
                <a:cs typeface="Georgia"/>
                <a:sym typeface="Arial"/>
              </a:rPr>
              <a:t>in Lange Court and a member of Alpha Sigma Nu</a:t>
            </a:r>
          </a:p>
        </p:txBody>
      </p:sp>
      <p:sp>
        <p:nvSpPr>
          <p:cNvPr id="482" name="Shape 482"/>
          <p:cNvSpPr txBox="1"/>
          <p:nvPr/>
        </p:nvSpPr>
        <p:spPr>
          <a:xfrm>
            <a:off x="2079625" y="1783080"/>
            <a:ext cx="2644775" cy="52578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Erica </a:t>
            </a:r>
            <a:r>
              <a:rPr lang="en-US" sz="1400" b="1" i="0" u="none" strike="noStrike" cap="none" baseline="0" dirty="0" err="1">
                <a:solidFill>
                  <a:schemeClr val="dk1"/>
                </a:solidFill>
                <a:latin typeface="Georgia"/>
                <a:ea typeface="Georgia"/>
                <a:cs typeface="Georgia"/>
                <a:sym typeface="Arial"/>
              </a:rPr>
              <a:t>Lattanzio</a:t>
            </a:r>
            <a:endParaRPr lang="en-US" sz="1400" b="1" i="0" u="none" strike="noStrike" cap="none" baseline="0" dirty="0">
              <a:solidFill>
                <a:schemeClr val="dk1"/>
              </a:solidFill>
              <a:latin typeface="Georgia"/>
              <a:ea typeface="Georgia"/>
              <a:cs typeface="Georgia"/>
              <a:sym typeface="Arial"/>
            </a:endParaRPr>
          </a:p>
        </p:txBody>
      </p:sp>
      <p:sp>
        <p:nvSpPr>
          <p:cNvPr id="484" name="Shape 484"/>
          <p:cNvSpPr txBox="1"/>
          <p:nvPr/>
        </p:nvSpPr>
        <p:spPr>
          <a:xfrm>
            <a:off x="2079625" y="4141026"/>
            <a:ext cx="2111375" cy="525780"/>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sz="1400" b="1" i="0" u="none" strike="noStrike" cap="none" baseline="0" dirty="0">
              <a:solidFill>
                <a:schemeClr val="dk1"/>
              </a:solidFill>
              <a:latin typeface="Georgia"/>
              <a:ea typeface="Georgia"/>
              <a:cs typeface="Georgia"/>
              <a:sym typeface="Arial"/>
            </a:endParaRPr>
          </a:p>
        </p:txBody>
      </p:sp>
      <p:sp>
        <p:nvSpPr>
          <p:cNvPr id="485" name="Shape 485"/>
          <p:cNvSpPr txBox="1"/>
          <p:nvPr/>
        </p:nvSpPr>
        <p:spPr>
          <a:xfrm>
            <a:off x="2079625" y="5045812"/>
            <a:ext cx="2111375" cy="377348"/>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sz="1200" b="0" i="0" u="none" strike="noStrike" cap="none" baseline="0" dirty="0">
              <a:solidFill>
                <a:schemeClr val="dk1"/>
              </a:solidFill>
              <a:latin typeface="Georgia"/>
              <a:ea typeface="Georgia"/>
              <a:cs typeface="Georgia"/>
              <a:sym typeface="Arial"/>
            </a:endParaRPr>
          </a:p>
        </p:txBody>
      </p:sp>
      <p:cxnSp>
        <p:nvCxnSpPr>
          <p:cNvPr id="486" name="Shape 486"/>
          <p:cNvCxnSpPr/>
          <p:nvPr/>
        </p:nvCxnSpPr>
        <p:spPr>
          <a:xfrm>
            <a:off x="990600" y="4005571"/>
            <a:ext cx="3227831" cy="0"/>
          </a:xfrm>
          <a:prstGeom prst="straightConnector1">
            <a:avLst/>
          </a:prstGeom>
          <a:noFill/>
          <a:ln w="9525" cap="rnd">
            <a:solidFill>
              <a:schemeClr val="dk1"/>
            </a:solidFill>
            <a:prstDash val="solid"/>
            <a:round/>
            <a:headEnd type="none" w="med" len="med"/>
            <a:tailEnd type="none" w="med" len="med"/>
          </a:ln>
        </p:spPr>
      </p:cxnSp>
      <p:cxnSp>
        <p:nvCxnSpPr>
          <p:cNvPr id="487" name="Shape 487"/>
          <p:cNvCxnSpPr/>
          <p:nvPr/>
        </p:nvCxnSpPr>
        <p:spPr>
          <a:xfrm>
            <a:off x="990600" y="1676400"/>
            <a:ext cx="3227831" cy="0"/>
          </a:xfrm>
          <a:prstGeom prst="straightConnector1">
            <a:avLst/>
          </a:prstGeom>
          <a:noFill/>
          <a:ln w="9525" cap="rnd">
            <a:solidFill>
              <a:schemeClr val="dk1"/>
            </a:solidFill>
            <a:prstDash val="solid"/>
            <a:round/>
            <a:headEnd type="none" w="med" len="med"/>
            <a:tailEnd type="none" w="med" len="med"/>
          </a:ln>
        </p:spPr>
      </p:cxnSp>
      <p:sp>
        <p:nvSpPr>
          <p:cNvPr id="488" name="Shape 488"/>
          <p:cNvSpPr txBox="1"/>
          <p:nvPr/>
        </p:nvSpPr>
        <p:spPr>
          <a:xfrm>
            <a:off x="4762500" y="3962400"/>
            <a:ext cx="4152899" cy="2476817"/>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1200" b="0" i="0" u="none" strike="noStrike" cap="none" baseline="0" dirty="0">
                <a:solidFill>
                  <a:schemeClr val="dk1"/>
                </a:solidFill>
                <a:latin typeface="Georgia"/>
                <a:ea typeface="Georgia"/>
                <a:cs typeface="Georgia"/>
                <a:sym typeface="Arial"/>
              </a:rPr>
              <a:t>.     </a:t>
            </a:r>
          </a:p>
        </p:txBody>
      </p:sp>
      <p:sp>
        <p:nvSpPr>
          <p:cNvPr id="489" name="Shape 489"/>
          <p:cNvSpPr txBox="1"/>
          <p:nvPr/>
        </p:nvSpPr>
        <p:spPr>
          <a:xfrm>
            <a:off x="877887" y="533400"/>
            <a:ext cx="3236913"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3200" b="0" i="0" u="none" strike="noStrike" cap="none" baseline="0">
                <a:solidFill>
                  <a:schemeClr val="dk1"/>
                </a:solidFill>
                <a:latin typeface="Georgia"/>
                <a:ea typeface="Georgia"/>
                <a:cs typeface="Georgia"/>
                <a:sym typeface="Georgia"/>
              </a:rPr>
              <a:t>Biographies</a:t>
            </a:r>
          </a:p>
        </p:txBody>
      </p:sp>
      <p:sp>
        <p:nvSpPr>
          <p:cNvPr id="490" name="Shape 490"/>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491" name="Shape 491"/>
          <p:cNvSpPr txBox="1"/>
          <p:nvPr/>
        </p:nvSpPr>
        <p:spPr>
          <a:xfrm>
            <a:off x="4800600" y="4419600"/>
            <a:ext cx="3733800"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Georgia"/>
                <a:ea typeface="Georgia"/>
                <a:cs typeface="Georgia"/>
                <a:sym typeface="Arial"/>
              </a:rPr>
              <a:t>Sabrina Friend </a:t>
            </a:r>
            <a:r>
              <a:rPr lang="en-US" sz="1200" b="0" i="0" u="none" strike="noStrike" cap="none" baseline="0" dirty="0">
                <a:solidFill>
                  <a:schemeClr val="dk1"/>
                </a:solidFill>
                <a:latin typeface="Georgia"/>
                <a:ea typeface="Georgia"/>
                <a:cs typeface="Georgia"/>
                <a:sym typeface="Arial"/>
              </a:rPr>
              <a:t>is an undergraduate student pursuing a Bachelor of Business Administration in Finance with an Economics minor from Loyola University Maryland. </a:t>
            </a:r>
            <a:r>
              <a:rPr lang="en-US" sz="1200" b="0" i="0" u="none" strike="noStrike" cap="none" baseline="0" dirty="0" smtClean="0">
                <a:solidFill>
                  <a:schemeClr val="dk1"/>
                </a:solidFill>
                <a:latin typeface="Georgia"/>
                <a:ea typeface="Georgia"/>
                <a:cs typeface="Georgia"/>
                <a:sym typeface="Arial"/>
              </a:rPr>
              <a:t>In </a:t>
            </a:r>
            <a:r>
              <a:rPr lang="en-US" sz="1200" b="0" i="0" u="none" strike="noStrike" cap="none" baseline="0" dirty="0">
                <a:solidFill>
                  <a:schemeClr val="dk1"/>
                </a:solidFill>
                <a:latin typeface="Georgia"/>
                <a:ea typeface="Georgia"/>
                <a:cs typeface="Georgia"/>
                <a:sym typeface="Arial"/>
              </a:rPr>
              <a:t>addition to her current undergraduate studies, she is a member of Relay for Life and Action for Autism.  </a:t>
            </a:r>
          </a:p>
        </p:txBody>
      </p:sp>
      <p:sp>
        <p:nvSpPr>
          <p:cNvPr id="492" name="Shape 492"/>
          <p:cNvSpPr txBox="1"/>
          <p:nvPr/>
        </p:nvSpPr>
        <p:spPr>
          <a:xfrm>
            <a:off x="2133600" y="4495800"/>
            <a:ext cx="1904999" cy="5847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baseline="0" dirty="0">
                <a:solidFill>
                  <a:schemeClr val="dk1"/>
                </a:solidFill>
                <a:latin typeface="Georgia"/>
                <a:ea typeface="Georgia"/>
                <a:cs typeface="Georgia"/>
                <a:sym typeface="Arial"/>
              </a:rPr>
              <a:t>Sabrina Friend </a:t>
            </a:r>
          </a:p>
          <a:p>
            <a:pPr marL="0" marR="0" lvl="0" indent="0" algn="l" rtl="0">
              <a:spcBef>
                <a:spcPts val="0"/>
              </a:spcBef>
              <a:buNone/>
            </a:pPr>
            <a:endParaRPr sz="1800" b="0" i="0" u="none" strike="noStrike" cap="none" baseline="0" dirty="0">
              <a:solidFill>
                <a:schemeClr val="dk1"/>
              </a:solidFill>
              <a:latin typeface="Georgia"/>
              <a:ea typeface="Georgia"/>
              <a:cs typeface="Georgia"/>
              <a:sym typeface="Arial"/>
            </a:endParaRPr>
          </a:p>
        </p:txBody>
      </p:sp>
      <p:pic>
        <p:nvPicPr>
          <p:cNvPr id="494" name="Shape 494"/>
          <p:cNvPicPr preferRelativeResize="0"/>
          <p:nvPr/>
        </p:nvPicPr>
        <p:blipFill rotWithShape="1">
          <a:blip r:embed="rId3">
            <a:alphaModFix/>
          </a:blip>
          <a:srcRect/>
          <a:stretch/>
        </p:blipFill>
        <p:spPr>
          <a:xfrm>
            <a:off x="768366" y="4356100"/>
            <a:ext cx="1197490" cy="1346184"/>
          </a:xfrm>
          <a:prstGeom prst="rect">
            <a:avLst/>
          </a:prstGeom>
          <a:noFill/>
          <a:ln>
            <a:noFill/>
          </a:ln>
        </p:spPr>
      </p:pic>
      <p:pic>
        <p:nvPicPr>
          <p:cNvPr id="495" name="Shape 495"/>
          <p:cNvPicPr preferRelativeResize="0"/>
          <p:nvPr/>
        </p:nvPicPr>
        <p:blipFill rotWithShape="1">
          <a:blip r:embed="rId4">
            <a:alphaModFix/>
          </a:blip>
          <a:srcRect/>
          <a:stretch/>
        </p:blipFill>
        <p:spPr>
          <a:xfrm>
            <a:off x="839623" y="1815931"/>
            <a:ext cx="1126233" cy="1633037"/>
          </a:xfrm>
          <a:prstGeom prst="rect">
            <a:avLst/>
          </a:prstGeom>
          <a:noFill/>
          <a:ln>
            <a:noFill/>
          </a:ln>
        </p:spPr>
      </p:pic>
      <p:sp>
        <p:nvSpPr>
          <p:cNvPr id="17" name="Shape 425"/>
          <p:cNvSpPr txBox="1"/>
          <p:nvPr/>
        </p:nvSpPr>
        <p:spPr>
          <a:xfrm>
            <a:off x="2133600" y="2507276"/>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
        <p:nvSpPr>
          <p:cNvPr id="18" name="Shape 425"/>
          <p:cNvSpPr txBox="1"/>
          <p:nvPr/>
        </p:nvSpPr>
        <p:spPr>
          <a:xfrm>
            <a:off x="2079625" y="5045812"/>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4762500" y="1600200"/>
            <a:ext cx="3924299" cy="217201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None/>
            </a:pPr>
            <a:endParaRPr sz="1200" b="0" i="0" u="none" strike="noStrike" cap="none" baseline="0" dirty="0">
              <a:solidFill>
                <a:schemeClr val="dk1"/>
              </a:solidFill>
              <a:latin typeface="Georgia"/>
              <a:ea typeface="Georgia"/>
              <a:cs typeface="Georgia"/>
              <a:sym typeface="Arial"/>
            </a:endParaRPr>
          </a:p>
        </p:txBody>
      </p:sp>
      <p:sp>
        <p:nvSpPr>
          <p:cNvPr id="138" name="Shape 138"/>
          <p:cNvSpPr txBox="1"/>
          <p:nvPr/>
        </p:nvSpPr>
        <p:spPr>
          <a:xfrm>
            <a:off x="2079625" y="1783080"/>
            <a:ext cx="2644775" cy="52578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Amanda </a:t>
            </a:r>
            <a:r>
              <a:rPr lang="en-US" sz="1400" b="1" i="0" u="none" strike="noStrike" cap="none" baseline="0" dirty="0" err="1">
                <a:solidFill>
                  <a:schemeClr val="dk1"/>
                </a:solidFill>
                <a:latin typeface="Georgia"/>
                <a:ea typeface="Georgia"/>
                <a:cs typeface="Georgia"/>
                <a:sym typeface="Arial"/>
              </a:rPr>
              <a:t>Adsit</a:t>
            </a:r>
            <a:endParaRPr lang="en-US" sz="1400" b="1" i="0" u="none" strike="noStrike" cap="none" baseline="0" dirty="0">
              <a:solidFill>
                <a:schemeClr val="dk1"/>
              </a:solidFill>
              <a:latin typeface="Georgia"/>
              <a:ea typeface="Georgia"/>
              <a:cs typeface="Georgia"/>
              <a:sym typeface="Arial"/>
            </a:endParaRPr>
          </a:p>
        </p:txBody>
      </p:sp>
      <p:sp>
        <p:nvSpPr>
          <p:cNvPr id="139" name="Shape 139"/>
          <p:cNvSpPr txBox="1"/>
          <p:nvPr/>
        </p:nvSpPr>
        <p:spPr>
          <a:xfrm>
            <a:off x="2079625" y="2623869"/>
            <a:ext cx="2111375" cy="45110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None/>
            </a:pPr>
            <a:endParaRPr sz="1200" b="0" i="0" u="none" strike="noStrike" cap="none" baseline="0" dirty="0">
              <a:solidFill>
                <a:schemeClr val="dk1"/>
              </a:solidFill>
              <a:latin typeface="Georgia"/>
              <a:ea typeface="Georgia"/>
              <a:cs typeface="Georgia"/>
              <a:sym typeface="Arial"/>
            </a:endParaRPr>
          </a:p>
        </p:txBody>
      </p:sp>
      <p:sp>
        <p:nvSpPr>
          <p:cNvPr id="140" name="Shape 140"/>
          <p:cNvSpPr txBox="1"/>
          <p:nvPr/>
        </p:nvSpPr>
        <p:spPr>
          <a:xfrm>
            <a:off x="2079625" y="4141026"/>
            <a:ext cx="2111375" cy="525780"/>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1400" b="1" i="0" u="none" strike="noStrike" cap="none" baseline="0" dirty="0">
                <a:solidFill>
                  <a:schemeClr val="dk1"/>
                </a:solidFill>
                <a:latin typeface="Georgia"/>
                <a:ea typeface="Georgia"/>
                <a:cs typeface="Georgia"/>
                <a:sym typeface="Arial"/>
              </a:rPr>
              <a:t>Barrett Adams</a:t>
            </a:r>
          </a:p>
        </p:txBody>
      </p:sp>
      <p:sp>
        <p:nvSpPr>
          <p:cNvPr id="141" name="Shape 141"/>
          <p:cNvSpPr txBox="1"/>
          <p:nvPr/>
        </p:nvSpPr>
        <p:spPr>
          <a:xfrm>
            <a:off x="2079625" y="5045812"/>
            <a:ext cx="2111375" cy="377348"/>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sz="1200" b="0" i="0" u="none" strike="noStrike" cap="none" baseline="0" dirty="0">
              <a:solidFill>
                <a:schemeClr val="dk1"/>
              </a:solidFill>
              <a:latin typeface="Georgia"/>
              <a:ea typeface="Georgia"/>
              <a:cs typeface="Georgia"/>
              <a:sym typeface="Arial"/>
            </a:endParaRPr>
          </a:p>
        </p:txBody>
      </p:sp>
      <p:cxnSp>
        <p:nvCxnSpPr>
          <p:cNvPr id="142" name="Shape 142"/>
          <p:cNvCxnSpPr/>
          <p:nvPr/>
        </p:nvCxnSpPr>
        <p:spPr>
          <a:xfrm>
            <a:off x="990600" y="4005571"/>
            <a:ext cx="3227831" cy="0"/>
          </a:xfrm>
          <a:prstGeom prst="straightConnector1">
            <a:avLst/>
          </a:prstGeom>
          <a:noFill/>
          <a:ln w="9525" cap="rnd">
            <a:solidFill>
              <a:schemeClr val="dk1"/>
            </a:solidFill>
            <a:prstDash val="solid"/>
            <a:round/>
            <a:headEnd type="none" w="med" len="med"/>
            <a:tailEnd type="none" w="med" len="med"/>
          </a:ln>
        </p:spPr>
      </p:cxnSp>
      <p:cxnSp>
        <p:nvCxnSpPr>
          <p:cNvPr id="143" name="Shape 143"/>
          <p:cNvCxnSpPr/>
          <p:nvPr/>
        </p:nvCxnSpPr>
        <p:spPr>
          <a:xfrm>
            <a:off x="990600" y="1676400"/>
            <a:ext cx="3227831" cy="0"/>
          </a:xfrm>
          <a:prstGeom prst="straightConnector1">
            <a:avLst/>
          </a:prstGeom>
          <a:noFill/>
          <a:ln w="9525" cap="rnd">
            <a:solidFill>
              <a:schemeClr val="dk1"/>
            </a:solidFill>
            <a:prstDash val="solid"/>
            <a:round/>
            <a:headEnd type="none" w="med" len="med"/>
            <a:tailEnd type="none" w="med" len="med"/>
          </a:ln>
        </p:spPr>
      </p:cxnSp>
      <p:sp>
        <p:nvSpPr>
          <p:cNvPr id="144" name="Shape 144"/>
          <p:cNvSpPr txBox="1"/>
          <p:nvPr/>
        </p:nvSpPr>
        <p:spPr>
          <a:xfrm>
            <a:off x="877887" y="533400"/>
            <a:ext cx="3236913"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baseline="0" dirty="0">
                <a:solidFill>
                  <a:schemeClr val="dk1"/>
                </a:solidFill>
                <a:latin typeface="Georgia"/>
                <a:ea typeface="Georgia"/>
                <a:cs typeface="Georgia"/>
                <a:sym typeface="Arial"/>
              </a:rPr>
              <a:t>Biographies</a:t>
            </a:r>
          </a:p>
        </p:txBody>
      </p:sp>
      <p:sp>
        <p:nvSpPr>
          <p:cNvPr id="145" name="Shape 145"/>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pic>
        <p:nvPicPr>
          <p:cNvPr id="146" name="Shape 146"/>
          <p:cNvPicPr preferRelativeResize="0"/>
          <p:nvPr/>
        </p:nvPicPr>
        <p:blipFill>
          <a:blip r:embed="rId3">
            <a:alphaModFix/>
          </a:blip>
          <a:stretch>
            <a:fillRect/>
          </a:stretch>
        </p:blipFill>
        <p:spPr>
          <a:xfrm>
            <a:off x="935100" y="1783070"/>
            <a:ext cx="1106424" cy="1257300"/>
          </a:xfrm>
          <a:prstGeom prst="rect">
            <a:avLst/>
          </a:prstGeom>
          <a:noFill/>
          <a:ln>
            <a:noFill/>
          </a:ln>
        </p:spPr>
      </p:pic>
      <p:pic>
        <p:nvPicPr>
          <p:cNvPr id="147" name="Shape 147"/>
          <p:cNvPicPr preferRelativeResize="0"/>
          <p:nvPr/>
        </p:nvPicPr>
        <p:blipFill>
          <a:blip r:embed="rId4">
            <a:alphaModFix/>
          </a:blip>
          <a:stretch>
            <a:fillRect/>
          </a:stretch>
        </p:blipFill>
        <p:spPr>
          <a:xfrm>
            <a:off x="935095" y="4141025"/>
            <a:ext cx="1106425" cy="1253556"/>
          </a:xfrm>
          <a:prstGeom prst="rect">
            <a:avLst/>
          </a:prstGeom>
          <a:noFill/>
          <a:ln>
            <a:noFill/>
          </a:ln>
        </p:spPr>
      </p:pic>
      <p:sp>
        <p:nvSpPr>
          <p:cNvPr id="148" name="Shape 148"/>
          <p:cNvSpPr txBox="1"/>
          <p:nvPr/>
        </p:nvSpPr>
        <p:spPr>
          <a:xfrm>
            <a:off x="4762500" y="1600200"/>
            <a:ext cx="3924299" cy="2171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dirty="0">
                <a:solidFill>
                  <a:schemeClr val="dk1"/>
                </a:solidFill>
                <a:latin typeface="Georgia"/>
                <a:ea typeface="Georgia"/>
                <a:cs typeface="Georgia"/>
              </a:rPr>
              <a:t>Amanda </a:t>
            </a:r>
            <a:r>
              <a:rPr lang="en-US" sz="1200" b="1" dirty="0" err="1">
                <a:solidFill>
                  <a:schemeClr val="dk1"/>
                </a:solidFill>
                <a:latin typeface="Georgia"/>
                <a:ea typeface="Georgia"/>
                <a:cs typeface="Georgia"/>
              </a:rPr>
              <a:t>Adsit</a:t>
            </a:r>
            <a:r>
              <a:rPr lang="en-US" sz="1200" b="1" i="0" u="none" strike="noStrike" cap="none" baseline="0" dirty="0">
                <a:solidFill>
                  <a:schemeClr val="dk1"/>
                </a:solidFill>
                <a:latin typeface="Georgia"/>
                <a:ea typeface="Georgia"/>
                <a:cs typeface="Georgia"/>
                <a:sym typeface="Arial"/>
              </a:rPr>
              <a:t> </a:t>
            </a:r>
            <a:r>
              <a:rPr lang="en-US" sz="1200" b="0" i="0" u="none" strike="noStrike" cap="none" baseline="0" dirty="0">
                <a:solidFill>
                  <a:schemeClr val="dk1"/>
                </a:solidFill>
                <a:latin typeface="Georgia"/>
                <a:ea typeface="Georgia"/>
                <a:cs typeface="Georgia"/>
                <a:sym typeface="Arial"/>
              </a:rPr>
              <a:t>is an undergraduate student pursuing a Bachelor of Business Administration with a do</a:t>
            </a:r>
            <a:r>
              <a:rPr lang="en-US" sz="1200" dirty="0">
                <a:solidFill>
                  <a:schemeClr val="dk1"/>
                </a:solidFill>
                <a:latin typeface="Georgia"/>
                <a:ea typeface="Georgia"/>
                <a:cs typeface="Georgia"/>
              </a:rPr>
              <a:t>uble </a:t>
            </a:r>
            <a:r>
              <a:rPr lang="en-US" sz="1200" b="0" i="0" u="none" strike="noStrike" cap="none" baseline="0" dirty="0">
                <a:solidFill>
                  <a:schemeClr val="dk1"/>
                </a:solidFill>
                <a:latin typeface="Georgia"/>
                <a:ea typeface="Georgia"/>
                <a:cs typeface="Georgia"/>
                <a:sym typeface="Arial"/>
              </a:rPr>
              <a:t>concentration in Finance and </a:t>
            </a:r>
            <a:r>
              <a:rPr lang="en-US" sz="1200" dirty="0">
                <a:solidFill>
                  <a:schemeClr val="dk1"/>
                </a:solidFill>
                <a:latin typeface="Georgia"/>
                <a:ea typeface="Georgia"/>
                <a:cs typeface="Georgia"/>
              </a:rPr>
              <a:t>Marketing from the Joseph A. Sellinger School of Business and Management at Loyola University Maryland. </a:t>
            </a:r>
            <a:r>
              <a:rPr lang="en-US" sz="1200" b="0" i="0" u="none" strike="noStrike" cap="none" baseline="0" dirty="0">
                <a:solidFill>
                  <a:schemeClr val="dk1"/>
                </a:solidFill>
                <a:latin typeface="Georgia"/>
                <a:ea typeface="Georgia"/>
                <a:cs typeface="Georgia"/>
                <a:sym typeface="Arial"/>
              </a:rPr>
              <a:t> She is the </a:t>
            </a:r>
            <a:r>
              <a:rPr lang="en-US" sz="1200" dirty="0">
                <a:solidFill>
                  <a:schemeClr val="dk1"/>
                </a:solidFill>
                <a:latin typeface="Georgia"/>
                <a:ea typeface="Georgia"/>
                <a:cs typeface="Georgia"/>
              </a:rPr>
              <a:t>Vice-President of Finance for Pi Sigma and a current intern at </a:t>
            </a:r>
            <a:r>
              <a:rPr lang="en-US" sz="1200" dirty="0" err="1">
                <a:solidFill>
                  <a:schemeClr val="dk1"/>
                </a:solidFill>
                <a:latin typeface="Georgia"/>
                <a:ea typeface="Georgia"/>
                <a:cs typeface="Georgia"/>
              </a:rPr>
              <a:t>OneMain</a:t>
            </a:r>
            <a:r>
              <a:rPr lang="en-US" sz="1200" dirty="0">
                <a:solidFill>
                  <a:schemeClr val="dk1"/>
                </a:solidFill>
                <a:latin typeface="Georgia"/>
                <a:ea typeface="Georgia"/>
                <a:cs typeface="Georgia"/>
              </a:rPr>
              <a:t> Financial.</a:t>
            </a:r>
          </a:p>
        </p:txBody>
      </p:sp>
      <p:sp>
        <p:nvSpPr>
          <p:cNvPr id="149" name="Shape 149"/>
          <p:cNvSpPr txBox="1"/>
          <p:nvPr/>
        </p:nvSpPr>
        <p:spPr>
          <a:xfrm>
            <a:off x="4800600" y="4005575"/>
            <a:ext cx="3848099" cy="1908900"/>
          </a:xfrm>
          <a:prstGeom prst="rect">
            <a:avLst/>
          </a:prstGeom>
          <a:noFill/>
          <a:ln>
            <a:noFill/>
          </a:ln>
        </p:spPr>
        <p:txBody>
          <a:bodyPr lIns="91425" tIns="91425" rIns="91425" bIns="91425" anchor="ctr" anchorCtr="0">
            <a:noAutofit/>
          </a:bodyPr>
          <a:lstStyle/>
          <a:p>
            <a:pPr lvl="0" rtl="0">
              <a:lnSpc>
                <a:spcPct val="150000"/>
              </a:lnSpc>
              <a:spcBef>
                <a:spcPts val="0"/>
              </a:spcBef>
              <a:buNone/>
            </a:pPr>
            <a:endParaRPr sz="1200" b="1" dirty="0">
              <a:solidFill>
                <a:schemeClr val="dk1"/>
              </a:solidFill>
              <a:latin typeface="Georgia"/>
              <a:ea typeface="Georgia"/>
              <a:cs typeface="Georgia"/>
            </a:endParaRPr>
          </a:p>
          <a:p>
            <a:pPr lvl="0" rtl="0">
              <a:spcBef>
                <a:spcPts val="0"/>
              </a:spcBef>
              <a:buNone/>
            </a:pPr>
            <a:r>
              <a:rPr lang="en-US" sz="1200" b="1" dirty="0">
                <a:solidFill>
                  <a:schemeClr val="dk1"/>
                </a:solidFill>
                <a:latin typeface="Georgia"/>
                <a:ea typeface="Georgia"/>
                <a:cs typeface="Georgia"/>
              </a:rPr>
              <a:t>Barrett Adams </a:t>
            </a:r>
            <a:r>
              <a:rPr lang="en-US" sz="1200" dirty="0">
                <a:solidFill>
                  <a:schemeClr val="dk1"/>
                </a:solidFill>
                <a:latin typeface="Georgia"/>
                <a:ea typeface="Georgia"/>
                <a:cs typeface="Georgia"/>
              </a:rPr>
              <a:t>is an undergraduate student pursuing a Bachelor of Business Administration with a concentration in Finance from the Joseph A. Sellinger School of Business and Management at Loyola University Maryland. He recently worked as an energy intern with Noble Americas in Stamford, CT, and is a member of the Financial Management Association.</a:t>
            </a:r>
          </a:p>
          <a:p>
            <a:pPr lvl="0" rtl="0">
              <a:lnSpc>
                <a:spcPct val="150000"/>
              </a:lnSpc>
              <a:spcBef>
                <a:spcPts val="0"/>
              </a:spcBef>
              <a:buNone/>
            </a:pPr>
            <a:r>
              <a:rPr lang="en-US" sz="1200" dirty="0">
                <a:solidFill>
                  <a:schemeClr val="dk1"/>
                </a:solidFill>
                <a:latin typeface="Georgia"/>
                <a:ea typeface="Georgia"/>
                <a:cs typeface="Georgia"/>
              </a:rPr>
              <a:t> </a:t>
            </a:r>
          </a:p>
        </p:txBody>
      </p:sp>
      <p:sp>
        <p:nvSpPr>
          <p:cNvPr id="15" name="Shape 476"/>
          <p:cNvSpPr txBox="1"/>
          <p:nvPr/>
        </p:nvSpPr>
        <p:spPr>
          <a:xfrm>
            <a:off x="2054225" y="5111496"/>
            <a:ext cx="2111375" cy="45110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200" b="0" i="0" u="none" strike="noStrike" cap="none" baseline="0" dirty="0">
                <a:solidFill>
                  <a:schemeClr val="dk1"/>
                </a:solidFill>
                <a:latin typeface="Georgia"/>
                <a:ea typeface="Georgia"/>
                <a:cs typeface="Georgia"/>
                <a:sym typeface="Arial"/>
              </a:rPr>
              <a:t>B.B.A. ‘</a:t>
            </a:r>
            <a:r>
              <a:rPr lang="en-US" sz="1200" b="0" i="0" u="none" strike="noStrike" cap="none" baseline="0" dirty="0" smtClean="0">
                <a:solidFill>
                  <a:schemeClr val="dk1"/>
                </a:solidFill>
                <a:latin typeface="Georgia"/>
                <a:ea typeface="Georgia"/>
                <a:cs typeface="Georgia"/>
                <a:sym typeface="Arial"/>
              </a:rPr>
              <a:t>15</a:t>
            </a:r>
            <a:endParaRPr lang="en-US" sz="1200" b="0" i="0" u="none" strike="noStrike" cap="none" baseline="0" dirty="0">
              <a:solidFill>
                <a:schemeClr val="dk1"/>
              </a:solidFill>
              <a:latin typeface="Georgia"/>
              <a:ea typeface="Georgia"/>
              <a:cs typeface="Georgia"/>
              <a:sym typeface="Arial"/>
            </a:endParaRPr>
          </a:p>
        </p:txBody>
      </p:sp>
      <p:sp>
        <p:nvSpPr>
          <p:cNvPr id="16" name="Shape 476"/>
          <p:cNvSpPr txBox="1"/>
          <p:nvPr/>
        </p:nvSpPr>
        <p:spPr>
          <a:xfrm>
            <a:off x="2107056" y="2623869"/>
            <a:ext cx="2111375" cy="45110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200" b="0" i="0" u="none" strike="noStrike" cap="none" baseline="0" dirty="0">
                <a:solidFill>
                  <a:schemeClr val="dk1"/>
                </a:solidFill>
                <a:latin typeface="Georgia"/>
                <a:ea typeface="Georgia"/>
                <a:cs typeface="Georgia"/>
                <a:sym typeface="Arial"/>
              </a:rPr>
              <a:t>B.B.A. ‘</a:t>
            </a:r>
            <a:r>
              <a:rPr lang="en-US" sz="1200" b="0" i="0" u="none" strike="noStrike" cap="none" baseline="0" dirty="0" smtClean="0">
                <a:solidFill>
                  <a:schemeClr val="dk1"/>
                </a:solidFill>
                <a:latin typeface="Georgia"/>
                <a:ea typeface="Georgia"/>
                <a:cs typeface="Georgia"/>
                <a:sym typeface="Arial"/>
              </a:rPr>
              <a:t>15</a:t>
            </a:r>
            <a:endParaRPr lang="en-US" sz="1200" b="0" i="0" u="none" strike="noStrike" cap="none" baseline="0" dirty="0">
              <a:solidFill>
                <a:schemeClr val="dk1"/>
              </a:solidFill>
              <a:latin typeface="Georgia"/>
              <a:ea typeface="Georgia"/>
              <a:cs typeface="Georgia"/>
              <a:sym typeface="Arial"/>
            </a:endParaRPr>
          </a:p>
        </p:txBody>
      </p:sp>
    </p:spTree>
    <p:extLst>
      <p:ext uri="{BB962C8B-B14F-4D97-AF65-F5344CB8AC3E}">
        <p14:creationId xmlns:p14="http://schemas.microsoft.com/office/powerpoint/2010/main" val="40637115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4762500" y="1523425"/>
            <a:ext cx="3924299" cy="2171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Georgia"/>
                <a:ea typeface="Georgia"/>
                <a:cs typeface="Georgia"/>
                <a:sym typeface="Arial"/>
              </a:rPr>
              <a:t>Kathleen </a:t>
            </a:r>
            <a:r>
              <a:rPr lang="en-US" sz="1200" b="1" i="0" u="none" strike="noStrike" cap="none" baseline="0" dirty="0" err="1">
                <a:solidFill>
                  <a:schemeClr val="dk1"/>
                </a:solidFill>
                <a:latin typeface="Georgia"/>
                <a:ea typeface="Georgia"/>
                <a:cs typeface="Georgia"/>
                <a:sym typeface="Arial"/>
              </a:rPr>
              <a:t>Callan</a:t>
            </a:r>
            <a:r>
              <a:rPr lang="en-US" sz="1200" b="1" i="0" u="none" strike="noStrike" cap="none" baseline="0" dirty="0">
                <a:solidFill>
                  <a:schemeClr val="dk1"/>
                </a:solidFill>
                <a:latin typeface="Georgia"/>
                <a:ea typeface="Georgia"/>
                <a:cs typeface="Georgia"/>
                <a:sym typeface="Arial"/>
              </a:rPr>
              <a:t> </a:t>
            </a:r>
            <a:r>
              <a:rPr lang="en-US" sz="1200" b="0" i="0" u="none" strike="noStrike" cap="none" baseline="0" dirty="0">
                <a:solidFill>
                  <a:schemeClr val="dk1"/>
                </a:solidFill>
                <a:latin typeface="Georgia"/>
                <a:ea typeface="Georgia"/>
                <a:cs typeface="Georgia"/>
                <a:sym typeface="Arial"/>
              </a:rPr>
              <a:t>is an undergraduate student pursuing a Bachelor of Business Administration with a concentration in Finance and a minor in Information Systems </a:t>
            </a:r>
            <a:r>
              <a:rPr lang="en-US" sz="1200" dirty="0">
                <a:solidFill>
                  <a:schemeClr val="dk1"/>
                </a:solidFill>
                <a:latin typeface="Georgia"/>
                <a:ea typeface="Georgia"/>
                <a:cs typeface="Georgia"/>
              </a:rPr>
              <a:t>from the Joseph A. Sellinger School of Business and Management at Loyola University Maryland</a:t>
            </a:r>
            <a:r>
              <a:rPr lang="en-US" sz="1200" b="0" i="0" u="none" strike="noStrike" cap="none" baseline="0" dirty="0">
                <a:solidFill>
                  <a:schemeClr val="dk1"/>
                </a:solidFill>
                <a:latin typeface="Georgia"/>
                <a:ea typeface="Georgia"/>
                <a:cs typeface="Georgia"/>
                <a:sym typeface="Arial"/>
              </a:rPr>
              <a:t>. She is the President of Club Tennis and has previously interned at Merrill Lynch Wealth Management.</a:t>
            </a:r>
          </a:p>
        </p:txBody>
      </p:sp>
      <p:sp>
        <p:nvSpPr>
          <p:cNvPr id="155" name="Shape 155"/>
          <p:cNvSpPr txBox="1"/>
          <p:nvPr/>
        </p:nvSpPr>
        <p:spPr>
          <a:xfrm>
            <a:off x="2079625" y="1783080"/>
            <a:ext cx="2644775" cy="52578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Kathleen </a:t>
            </a:r>
            <a:r>
              <a:rPr lang="en-US" sz="1400" b="1" i="0" u="none" strike="noStrike" cap="none" baseline="0" dirty="0" err="1">
                <a:solidFill>
                  <a:schemeClr val="dk1"/>
                </a:solidFill>
                <a:latin typeface="Georgia"/>
                <a:ea typeface="Georgia"/>
                <a:cs typeface="Georgia"/>
                <a:sym typeface="Arial"/>
              </a:rPr>
              <a:t>Callan</a:t>
            </a:r>
            <a:endParaRPr lang="en-US" sz="1400" b="1" i="0" u="none" strike="noStrike" cap="none" baseline="0" dirty="0">
              <a:solidFill>
                <a:schemeClr val="dk1"/>
              </a:solidFill>
              <a:latin typeface="Georgia"/>
              <a:ea typeface="Georgia"/>
              <a:cs typeface="Georgia"/>
              <a:sym typeface="Arial"/>
            </a:endParaRPr>
          </a:p>
        </p:txBody>
      </p:sp>
      <p:sp>
        <p:nvSpPr>
          <p:cNvPr id="156" name="Shape 156"/>
          <p:cNvSpPr txBox="1"/>
          <p:nvPr/>
        </p:nvSpPr>
        <p:spPr>
          <a:xfrm>
            <a:off x="2079625" y="2686232"/>
            <a:ext cx="2111375" cy="45110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None/>
            </a:pPr>
            <a:endParaRPr sz="1200" b="0" i="0" u="none" strike="noStrike" cap="none" baseline="0" dirty="0">
              <a:solidFill>
                <a:schemeClr val="dk1"/>
              </a:solidFill>
              <a:latin typeface="Georgia"/>
              <a:ea typeface="Georgia"/>
              <a:cs typeface="Georgia"/>
              <a:sym typeface="Arial"/>
            </a:endParaRPr>
          </a:p>
        </p:txBody>
      </p:sp>
      <p:sp>
        <p:nvSpPr>
          <p:cNvPr id="157" name="Shape 157"/>
          <p:cNvSpPr txBox="1"/>
          <p:nvPr/>
        </p:nvSpPr>
        <p:spPr>
          <a:xfrm>
            <a:off x="2079625" y="4178807"/>
            <a:ext cx="2111375" cy="525780"/>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1400" b="1" i="0" u="none" strike="noStrike" cap="none" baseline="0" dirty="0" err="1">
                <a:solidFill>
                  <a:schemeClr val="dk1"/>
                </a:solidFill>
                <a:latin typeface="Georgia"/>
                <a:ea typeface="Georgia"/>
                <a:cs typeface="Georgia"/>
                <a:sym typeface="Arial"/>
              </a:rPr>
              <a:t>Perre</a:t>
            </a:r>
            <a:r>
              <a:rPr lang="en-US" sz="1400" b="1" i="0" u="none" strike="noStrike" cap="none" baseline="0" dirty="0">
                <a:solidFill>
                  <a:schemeClr val="dk1"/>
                </a:solidFill>
                <a:latin typeface="Georgia"/>
                <a:ea typeface="Georgia"/>
                <a:cs typeface="Georgia"/>
                <a:sym typeface="Arial"/>
              </a:rPr>
              <a:t> </a:t>
            </a:r>
            <a:r>
              <a:rPr lang="en-US" sz="1400" b="1" i="0" u="none" strike="noStrike" cap="none" baseline="0" dirty="0" err="1">
                <a:solidFill>
                  <a:schemeClr val="dk1"/>
                </a:solidFill>
                <a:latin typeface="Georgia"/>
                <a:ea typeface="Georgia"/>
                <a:cs typeface="Georgia"/>
                <a:sym typeface="Arial"/>
              </a:rPr>
              <a:t>Peraj</a:t>
            </a:r>
            <a:endParaRPr lang="en-US" sz="1400" b="1" i="0" u="none" strike="noStrike" cap="none" baseline="0" dirty="0">
              <a:solidFill>
                <a:schemeClr val="dk1"/>
              </a:solidFill>
              <a:latin typeface="Georgia"/>
              <a:ea typeface="Georgia"/>
              <a:cs typeface="Georgia"/>
              <a:sym typeface="Arial"/>
            </a:endParaRPr>
          </a:p>
        </p:txBody>
      </p:sp>
      <p:sp>
        <p:nvSpPr>
          <p:cNvPr id="158" name="Shape 158"/>
          <p:cNvSpPr txBox="1"/>
          <p:nvPr/>
        </p:nvSpPr>
        <p:spPr>
          <a:xfrm>
            <a:off x="2079625" y="5185251"/>
            <a:ext cx="2111375" cy="377348"/>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sz="1200" b="0" i="0" u="none" strike="noStrike" cap="none" baseline="0" dirty="0">
              <a:solidFill>
                <a:schemeClr val="dk1"/>
              </a:solidFill>
              <a:latin typeface="Georgia"/>
              <a:ea typeface="Georgia"/>
              <a:cs typeface="Georgia"/>
              <a:sym typeface="Arial"/>
            </a:endParaRPr>
          </a:p>
        </p:txBody>
      </p:sp>
      <p:cxnSp>
        <p:nvCxnSpPr>
          <p:cNvPr id="159" name="Shape 159"/>
          <p:cNvCxnSpPr/>
          <p:nvPr/>
        </p:nvCxnSpPr>
        <p:spPr>
          <a:xfrm>
            <a:off x="990600" y="4043353"/>
            <a:ext cx="3227831" cy="0"/>
          </a:xfrm>
          <a:prstGeom prst="straightConnector1">
            <a:avLst/>
          </a:prstGeom>
          <a:noFill/>
          <a:ln w="9525" cap="rnd">
            <a:solidFill>
              <a:schemeClr val="dk1"/>
            </a:solidFill>
            <a:prstDash val="solid"/>
            <a:round/>
            <a:headEnd type="none" w="med" len="med"/>
            <a:tailEnd type="none" w="med" len="med"/>
          </a:ln>
        </p:spPr>
      </p:cxnSp>
      <p:cxnSp>
        <p:nvCxnSpPr>
          <p:cNvPr id="160" name="Shape 160"/>
          <p:cNvCxnSpPr/>
          <p:nvPr/>
        </p:nvCxnSpPr>
        <p:spPr>
          <a:xfrm>
            <a:off x="990600" y="1676400"/>
            <a:ext cx="3227831" cy="0"/>
          </a:xfrm>
          <a:prstGeom prst="straightConnector1">
            <a:avLst/>
          </a:prstGeom>
          <a:noFill/>
          <a:ln w="9525" cap="rnd">
            <a:solidFill>
              <a:schemeClr val="dk1"/>
            </a:solidFill>
            <a:prstDash val="solid"/>
            <a:round/>
            <a:headEnd type="none" w="med" len="med"/>
            <a:tailEnd type="none" w="med" len="med"/>
          </a:ln>
        </p:spPr>
      </p:cxnSp>
      <p:sp>
        <p:nvSpPr>
          <p:cNvPr id="161" name="Shape 161"/>
          <p:cNvSpPr txBox="1"/>
          <p:nvPr/>
        </p:nvSpPr>
        <p:spPr>
          <a:xfrm>
            <a:off x="4762500" y="4000182"/>
            <a:ext cx="4076699" cy="2172017"/>
          </a:xfrm>
          <a:prstGeom prst="rect">
            <a:avLst/>
          </a:prstGeom>
          <a:noFill/>
          <a:ln>
            <a:noFill/>
          </a:ln>
        </p:spPr>
        <p:txBody>
          <a:bodyPr lIns="91425" tIns="45700" rIns="91425" bIns="45700" anchor="t" anchorCtr="0">
            <a:noAutofit/>
          </a:bodyPr>
          <a:lstStyle/>
          <a:p>
            <a:pPr lvl="0" rtl="0">
              <a:spcBef>
                <a:spcPts val="0"/>
              </a:spcBef>
              <a:buClr>
                <a:schemeClr val="dk1"/>
              </a:buClr>
              <a:buFont typeface="Arial"/>
              <a:buNone/>
            </a:pPr>
            <a:endParaRPr sz="1100" dirty="0">
              <a:solidFill>
                <a:schemeClr val="dk1"/>
              </a:solidFill>
              <a:latin typeface="Georgia"/>
              <a:ea typeface="Georgia"/>
              <a:cs typeface="Georgia"/>
            </a:endParaRPr>
          </a:p>
        </p:txBody>
      </p:sp>
      <p:sp>
        <p:nvSpPr>
          <p:cNvPr id="162" name="Shape 162"/>
          <p:cNvSpPr txBox="1"/>
          <p:nvPr/>
        </p:nvSpPr>
        <p:spPr>
          <a:xfrm>
            <a:off x="877887" y="533400"/>
            <a:ext cx="3236913"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baseline="0" dirty="0">
                <a:solidFill>
                  <a:schemeClr val="dk1"/>
                </a:solidFill>
                <a:latin typeface="Georgia"/>
                <a:ea typeface="Georgia"/>
                <a:cs typeface="Georgia"/>
                <a:sym typeface="Arial"/>
              </a:rPr>
              <a:t>Biographies</a:t>
            </a:r>
          </a:p>
        </p:txBody>
      </p:sp>
      <p:sp>
        <p:nvSpPr>
          <p:cNvPr id="163" name="Shape 163"/>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pic>
        <p:nvPicPr>
          <p:cNvPr id="164" name="Shape 164"/>
          <p:cNvPicPr preferRelativeResize="0"/>
          <p:nvPr/>
        </p:nvPicPr>
        <p:blipFill rotWithShape="1">
          <a:blip r:embed="rId3">
            <a:alphaModFix/>
          </a:blip>
          <a:srcRect/>
          <a:stretch/>
        </p:blipFill>
        <p:spPr>
          <a:xfrm>
            <a:off x="990600" y="1752600"/>
            <a:ext cx="1143990" cy="1295400"/>
          </a:xfrm>
          <a:prstGeom prst="rect">
            <a:avLst/>
          </a:prstGeom>
          <a:noFill/>
          <a:ln>
            <a:noFill/>
          </a:ln>
        </p:spPr>
      </p:pic>
      <p:pic>
        <p:nvPicPr>
          <p:cNvPr id="165" name="Shape 165"/>
          <p:cNvPicPr preferRelativeResize="0"/>
          <p:nvPr/>
        </p:nvPicPr>
        <p:blipFill>
          <a:blip r:embed="rId4">
            <a:alphaModFix/>
          </a:blip>
          <a:stretch>
            <a:fillRect/>
          </a:stretch>
        </p:blipFill>
        <p:spPr>
          <a:xfrm>
            <a:off x="990600" y="4191000"/>
            <a:ext cx="1144000" cy="1192849"/>
          </a:xfrm>
          <a:prstGeom prst="rect">
            <a:avLst/>
          </a:prstGeom>
          <a:noFill/>
          <a:ln>
            <a:noFill/>
          </a:ln>
        </p:spPr>
      </p:pic>
      <p:sp>
        <p:nvSpPr>
          <p:cNvPr id="167" name="Shape 167"/>
          <p:cNvSpPr txBox="1"/>
          <p:nvPr/>
        </p:nvSpPr>
        <p:spPr>
          <a:xfrm>
            <a:off x="4762500" y="3961825"/>
            <a:ext cx="3924299" cy="2171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dirty="0" err="1">
                <a:solidFill>
                  <a:schemeClr val="dk1"/>
                </a:solidFill>
                <a:latin typeface="Georgia"/>
                <a:ea typeface="Georgia"/>
                <a:cs typeface="Georgia"/>
              </a:rPr>
              <a:t>Perre</a:t>
            </a:r>
            <a:r>
              <a:rPr lang="en-US" sz="1200" b="1" dirty="0">
                <a:solidFill>
                  <a:schemeClr val="dk1"/>
                </a:solidFill>
                <a:latin typeface="Georgia"/>
                <a:ea typeface="Georgia"/>
                <a:cs typeface="Georgia"/>
              </a:rPr>
              <a:t> </a:t>
            </a:r>
            <a:r>
              <a:rPr lang="en-US" sz="1200" b="1" dirty="0" err="1">
                <a:solidFill>
                  <a:schemeClr val="dk1"/>
                </a:solidFill>
                <a:latin typeface="Georgia"/>
                <a:ea typeface="Georgia"/>
                <a:cs typeface="Georgia"/>
              </a:rPr>
              <a:t>Peraj</a:t>
            </a:r>
            <a:r>
              <a:rPr lang="en-US" sz="1200" b="1" i="0" u="none" strike="noStrike" cap="none" baseline="0" dirty="0">
                <a:solidFill>
                  <a:schemeClr val="dk1"/>
                </a:solidFill>
                <a:latin typeface="Georgia"/>
                <a:ea typeface="Georgia"/>
                <a:cs typeface="Georgia"/>
                <a:sym typeface="Arial"/>
              </a:rPr>
              <a:t> </a:t>
            </a:r>
            <a:r>
              <a:rPr lang="en-US" sz="1200" b="0" i="0" u="none" strike="noStrike" cap="none" baseline="0" dirty="0">
                <a:solidFill>
                  <a:schemeClr val="dk1"/>
                </a:solidFill>
                <a:latin typeface="Georgia"/>
                <a:ea typeface="Georgia"/>
                <a:cs typeface="Georgia"/>
                <a:sym typeface="Arial"/>
              </a:rPr>
              <a:t>is an undergraduate student pursuing a Bachelor of Business Administration with a concentration in Finance </a:t>
            </a:r>
            <a:r>
              <a:rPr lang="en-US" sz="1200" dirty="0">
                <a:solidFill>
                  <a:schemeClr val="dk1"/>
                </a:solidFill>
                <a:latin typeface="Georgia"/>
                <a:ea typeface="Georgia"/>
                <a:cs typeface="Georgia"/>
              </a:rPr>
              <a:t> from the Joseph A. Sellinger School of Business and Management at Loyola University Maryland</a:t>
            </a:r>
            <a:r>
              <a:rPr lang="en-US" sz="1200" b="0" i="0" u="none" strike="noStrike" cap="none" baseline="0" dirty="0">
                <a:solidFill>
                  <a:schemeClr val="dk1"/>
                </a:solidFill>
                <a:latin typeface="Georgia"/>
                <a:ea typeface="Georgia"/>
                <a:cs typeface="Georgia"/>
                <a:sym typeface="Arial"/>
              </a:rPr>
              <a:t>. </a:t>
            </a:r>
            <a:r>
              <a:rPr lang="en-US" sz="1200" dirty="0">
                <a:solidFill>
                  <a:schemeClr val="dk1"/>
                </a:solidFill>
                <a:latin typeface="Georgia"/>
                <a:ea typeface="Georgia"/>
                <a:cs typeface="Georgia"/>
              </a:rPr>
              <a:t>He is President of Hounds on Wall Street and is currently interning at WMS Partners and Rosenblatt Securities.</a:t>
            </a:r>
          </a:p>
        </p:txBody>
      </p:sp>
      <p:sp>
        <p:nvSpPr>
          <p:cNvPr id="16" name="Shape 476"/>
          <p:cNvSpPr txBox="1"/>
          <p:nvPr/>
        </p:nvSpPr>
        <p:spPr>
          <a:xfrm>
            <a:off x="2054225" y="5111496"/>
            <a:ext cx="2111375" cy="45110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200" b="0" i="0" u="none" strike="noStrike" cap="none" baseline="0" dirty="0">
                <a:solidFill>
                  <a:schemeClr val="dk1"/>
                </a:solidFill>
                <a:latin typeface="Georgia"/>
                <a:ea typeface="Georgia"/>
                <a:cs typeface="Georgia"/>
                <a:sym typeface="Arial"/>
              </a:rPr>
              <a:t>B.B.A. ‘</a:t>
            </a:r>
            <a:r>
              <a:rPr lang="en-US" sz="1200" b="0" i="0" u="none" strike="noStrike" cap="none" baseline="0" dirty="0" smtClean="0">
                <a:solidFill>
                  <a:schemeClr val="dk1"/>
                </a:solidFill>
                <a:latin typeface="Georgia"/>
                <a:ea typeface="Georgia"/>
                <a:cs typeface="Georgia"/>
                <a:sym typeface="Arial"/>
              </a:rPr>
              <a:t>15</a:t>
            </a:r>
            <a:endParaRPr lang="en-US" sz="1200" b="0" i="0" u="none" strike="noStrike" cap="none" baseline="0" dirty="0">
              <a:solidFill>
                <a:schemeClr val="dk1"/>
              </a:solidFill>
              <a:latin typeface="Georgia"/>
              <a:ea typeface="Georgia"/>
              <a:cs typeface="Georgia"/>
              <a:sym typeface="Arial"/>
            </a:endParaRPr>
          </a:p>
        </p:txBody>
      </p:sp>
      <p:sp>
        <p:nvSpPr>
          <p:cNvPr id="17" name="Shape 476"/>
          <p:cNvSpPr txBox="1"/>
          <p:nvPr/>
        </p:nvSpPr>
        <p:spPr>
          <a:xfrm>
            <a:off x="2206625" y="2460680"/>
            <a:ext cx="2111375" cy="45110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200" b="0" i="0" u="none" strike="noStrike" cap="none" baseline="0" dirty="0">
                <a:solidFill>
                  <a:schemeClr val="dk1"/>
                </a:solidFill>
                <a:latin typeface="Georgia"/>
                <a:ea typeface="Georgia"/>
                <a:cs typeface="Georgia"/>
                <a:sym typeface="Arial"/>
              </a:rPr>
              <a:t>B.B.A. ‘</a:t>
            </a:r>
            <a:r>
              <a:rPr lang="en-US" sz="1200" b="0" i="0" u="none" strike="noStrike" cap="none" baseline="0" dirty="0" smtClean="0">
                <a:solidFill>
                  <a:schemeClr val="dk1"/>
                </a:solidFill>
                <a:latin typeface="Georgia"/>
                <a:ea typeface="Georgia"/>
                <a:cs typeface="Georgia"/>
                <a:sym typeface="Arial"/>
              </a:rPr>
              <a:t>15</a:t>
            </a:r>
            <a:endParaRPr lang="en-US" sz="1200" b="0" i="0" u="none" strike="noStrike" cap="none" baseline="0" dirty="0">
              <a:solidFill>
                <a:schemeClr val="dk1"/>
              </a:solidFill>
              <a:latin typeface="Georgia"/>
              <a:ea typeface="Georgia"/>
              <a:cs typeface="Georgia"/>
              <a:sym typeface="Arial"/>
            </a:endParaRPr>
          </a:p>
        </p:txBody>
      </p:sp>
    </p:spTree>
    <p:extLst>
      <p:ext uri="{BB962C8B-B14F-4D97-AF65-F5344CB8AC3E}">
        <p14:creationId xmlns:p14="http://schemas.microsoft.com/office/powerpoint/2010/main" val="159059140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4789932" y="1600200"/>
            <a:ext cx="3924300" cy="2171382"/>
          </a:xfrm>
          <a:prstGeom prst="rect">
            <a:avLst/>
          </a:prstGeom>
        </p:spPr>
        <p:txBody>
          <a:bodyPr/>
          <a:lstStyle/>
          <a:p>
            <a:pPr marL="342900" marR="0" lvl="0" indent="-342900" algn="l" defTabSz="914400" rtl="0" eaLnBrk="1" fontAlgn="auto" latinLnBrk="0" hangingPunct="1">
              <a:spcBef>
                <a:spcPct val="20000"/>
              </a:spcBef>
              <a:spcAft>
                <a:spcPts val="0"/>
              </a:spcAft>
              <a:buClrTx/>
              <a:buSzTx/>
              <a:tabLst/>
              <a:defRPr/>
            </a:pPr>
            <a:r>
              <a:rPr kumimoji="0" lang="en-US" sz="1200" b="1" i="0" u="none" strike="noStrike" kern="1200" cap="none" spc="0" normalizeH="0" baseline="0" noProof="0" dirty="0" smtClean="0">
                <a:ln>
                  <a:noFill/>
                </a:ln>
                <a:solidFill>
                  <a:schemeClr val="tx1"/>
                </a:solidFill>
                <a:effectLst/>
                <a:uLnTx/>
                <a:uFillTx/>
                <a:latin typeface="Georgia"/>
                <a:ea typeface="Georgia"/>
                <a:cs typeface="Georgia"/>
              </a:rPr>
              <a:t>Filip </a:t>
            </a:r>
            <a:r>
              <a:rPr kumimoji="0" lang="en-US" sz="1200" b="1" i="0" u="none" strike="noStrike" kern="1200" cap="none" spc="0" normalizeH="0" baseline="0" noProof="0" dirty="0" err="1" smtClean="0">
                <a:ln>
                  <a:noFill/>
                </a:ln>
                <a:solidFill>
                  <a:schemeClr val="tx1"/>
                </a:solidFill>
                <a:effectLst/>
                <a:uLnTx/>
                <a:uFillTx/>
                <a:latin typeface="Georgia"/>
                <a:ea typeface="Georgia"/>
                <a:cs typeface="Georgia"/>
              </a:rPr>
              <a:t>Zigic</a:t>
            </a:r>
            <a:r>
              <a:rPr kumimoji="0" lang="en-US" sz="1200" b="1" i="0" u="none" strike="noStrike" kern="1200" cap="none" spc="0" normalizeH="0" baseline="0" noProof="0" dirty="0" smtClean="0">
                <a:ln>
                  <a:noFill/>
                </a:ln>
                <a:solidFill>
                  <a:schemeClr val="tx1"/>
                </a:solidFill>
                <a:effectLst/>
                <a:uLnTx/>
                <a:uFillTx/>
                <a:latin typeface="Georgia"/>
                <a:ea typeface="Georgia"/>
                <a:cs typeface="Georgia"/>
              </a:rPr>
              <a:t> </a:t>
            </a:r>
            <a:r>
              <a:rPr kumimoji="0" lang="en-US" sz="1200" b="0" i="0" u="none" strike="noStrike" kern="1200" cap="none" spc="0" normalizeH="0" baseline="0" noProof="0" dirty="0" smtClean="0">
                <a:ln>
                  <a:noFill/>
                </a:ln>
                <a:solidFill>
                  <a:schemeClr val="tx1"/>
                </a:solidFill>
                <a:effectLst/>
                <a:uLnTx/>
                <a:uFillTx/>
                <a:latin typeface="Georgia"/>
                <a:ea typeface="Georgia"/>
                <a:cs typeface="Georgia"/>
              </a:rPr>
              <a:t>is a undergraduate</a:t>
            </a:r>
            <a:r>
              <a:rPr kumimoji="0" lang="en-US" sz="1200" b="0" i="0" u="none" strike="noStrike" kern="1200" cap="none" spc="0" normalizeH="0" noProof="0" dirty="0" smtClean="0">
                <a:ln>
                  <a:noFill/>
                </a:ln>
                <a:solidFill>
                  <a:schemeClr val="tx1"/>
                </a:solidFill>
                <a:effectLst/>
                <a:uLnTx/>
                <a:uFillTx/>
                <a:latin typeface="Georgia"/>
                <a:ea typeface="Georgia"/>
                <a:cs typeface="Georgia"/>
              </a:rPr>
              <a:t> student pursuing </a:t>
            </a:r>
          </a:p>
          <a:p>
            <a:pPr marL="342900" marR="0" lvl="0" indent="-342900" algn="l" defTabSz="914400" rtl="0" eaLnBrk="1" fontAlgn="auto" latinLnBrk="0" hangingPunct="1">
              <a:spcBef>
                <a:spcPct val="20000"/>
              </a:spcBef>
              <a:spcAft>
                <a:spcPts val="0"/>
              </a:spcAft>
              <a:buClrTx/>
              <a:buSzTx/>
              <a:tabLst/>
              <a:defRPr/>
            </a:pPr>
            <a:r>
              <a:rPr lang="en-US" sz="1200" dirty="0" smtClean="0">
                <a:latin typeface="Georgia"/>
                <a:ea typeface="Georgia"/>
                <a:cs typeface="Georgia"/>
              </a:rPr>
              <a:t>a Bachelor of Business Administration with a </a:t>
            </a:r>
          </a:p>
          <a:p>
            <a:pPr marL="342900" marR="0" lvl="0" indent="-342900" algn="l" defTabSz="914400" rtl="0" eaLnBrk="1" fontAlgn="auto" latinLnBrk="0" hangingPunct="1">
              <a:spcBef>
                <a:spcPct val="20000"/>
              </a:spcBef>
              <a:spcAft>
                <a:spcPts val="0"/>
              </a:spcAft>
              <a:buClrTx/>
              <a:buSzTx/>
              <a:tabLst/>
              <a:defRPr/>
            </a:pPr>
            <a:r>
              <a:rPr lang="en-US" sz="1200" dirty="0" smtClean="0">
                <a:latin typeface="Georgia"/>
                <a:ea typeface="Georgia"/>
                <a:cs typeface="Georgia"/>
              </a:rPr>
              <a:t>concentration in Finance</a:t>
            </a:r>
            <a:r>
              <a:rPr kumimoji="0" lang="en-US" sz="1200" b="0" i="0" u="none" strike="noStrike" kern="1200" cap="none" spc="0" normalizeH="0" noProof="0" dirty="0" smtClean="0">
                <a:ln>
                  <a:noFill/>
                </a:ln>
                <a:solidFill>
                  <a:schemeClr val="tx1"/>
                </a:solidFill>
                <a:effectLst/>
                <a:uLnTx/>
                <a:uFillTx/>
                <a:latin typeface="Georgia"/>
                <a:ea typeface="Georgia"/>
                <a:cs typeface="Georgia"/>
              </a:rPr>
              <a:t> from Loyola University </a:t>
            </a:r>
          </a:p>
          <a:p>
            <a:pPr marL="342900" marR="0" lvl="0" indent="-342900" algn="l" defTabSz="914400" rtl="0" eaLnBrk="1" fontAlgn="auto" latinLnBrk="0" hangingPunct="1">
              <a:spcBef>
                <a:spcPct val="20000"/>
              </a:spcBef>
              <a:spcAft>
                <a:spcPts val="0"/>
              </a:spcAft>
              <a:buClrTx/>
              <a:buSzTx/>
              <a:tabLst/>
              <a:defRPr/>
            </a:pPr>
            <a:r>
              <a:rPr kumimoji="0" lang="en-US" sz="1200" b="0" i="0" u="none" strike="noStrike" kern="1200" cap="none" spc="0" normalizeH="0" noProof="0" dirty="0" smtClean="0">
                <a:ln>
                  <a:noFill/>
                </a:ln>
                <a:solidFill>
                  <a:schemeClr val="tx1"/>
                </a:solidFill>
                <a:effectLst/>
                <a:uLnTx/>
                <a:uFillTx/>
                <a:latin typeface="Georgia"/>
                <a:ea typeface="Georgia"/>
                <a:cs typeface="Georgia"/>
              </a:rPr>
              <a:t>Maryland. </a:t>
            </a:r>
            <a:r>
              <a:rPr lang="en-US" sz="1200" dirty="0" smtClean="0">
                <a:latin typeface="Georgia"/>
                <a:ea typeface="Georgia"/>
                <a:cs typeface="Georgia"/>
              </a:rPr>
              <a:t>In addition to his studies, he is a member of</a:t>
            </a:r>
          </a:p>
          <a:p>
            <a:pPr marL="342900" marR="0" lvl="0" indent="-342900" algn="l" defTabSz="914400" rtl="0" eaLnBrk="1" fontAlgn="auto" latinLnBrk="0" hangingPunct="1">
              <a:spcBef>
                <a:spcPct val="20000"/>
              </a:spcBef>
              <a:spcAft>
                <a:spcPts val="0"/>
              </a:spcAft>
              <a:buClrTx/>
              <a:buSzTx/>
              <a:tabLst/>
              <a:defRPr/>
            </a:pPr>
            <a:r>
              <a:rPr lang="en-US" sz="1200" dirty="0" smtClean="0">
                <a:latin typeface="Georgia"/>
                <a:ea typeface="Georgia"/>
                <a:cs typeface="Georgia"/>
              </a:rPr>
              <a:t>Division I crew team at Loyola and a </a:t>
            </a:r>
            <a:r>
              <a:rPr lang="en-US" sz="1200" dirty="0" err="1" smtClean="0">
                <a:latin typeface="Georgia"/>
                <a:ea typeface="Georgia"/>
                <a:cs typeface="Georgia"/>
              </a:rPr>
              <a:t>Sellinger</a:t>
            </a:r>
            <a:r>
              <a:rPr lang="en-US" sz="1200" dirty="0" smtClean="0">
                <a:latin typeface="Georgia"/>
                <a:ea typeface="Georgia"/>
                <a:cs typeface="Georgia"/>
              </a:rPr>
              <a:t> Scholar.</a:t>
            </a:r>
          </a:p>
          <a:p>
            <a:pPr marL="342900" marR="0" lvl="0" indent="-342900" algn="l" defTabSz="914400" rtl="0" eaLnBrk="1" fontAlgn="auto" latinLnBrk="0" hangingPunct="1">
              <a:spcBef>
                <a:spcPct val="20000"/>
              </a:spcBef>
              <a:spcAft>
                <a:spcPts val="0"/>
              </a:spcAft>
              <a:buClrTx/>
              <a:buSzTx/>
              <a:tabLst/>
              <a:defRPr/>
            </a:pPr>
            <a:r>
              <a:rPr lang="en-US" sz="1200" dirty="0" err="1" smtClean="0">
                <a:latin typeface="Georgia"/>
                <a:ea typeface="Georgia"/>
                <a:cs typeface="Georgia"/>
              </a:rPr>
              <a:t>Filip</a:t>
            </a:r>
            <a:r>
              <a:rPr lang="en-US" sz="1200" dirty="0" smtClean="0">
                <a:latin typeface="Georgia"/>
                <a:ea typeface="Georgia"/>
                <a:cs typeface="Georgia"/>
              </a:rPr>
              <a:t> was a Credit Analyst intern at Stanley Black &amp;</a:t>
            </a:r>
          </a:p>
          <a:p>
            <a:pPr marL="342900" marR="0" lvl="0" indent="-342900" algn="l" defTabSz="914400" rtl="0" eaLnBrk="1" fontAlgn="auto" latinLnBrk="0" hangingPunct="1">
              <a:spcBef>
                <a:spcPct val="20000"/>
              </a:spcBef>
              <a:spcAft>
                <a:spcPts val="0"/>
              </a:spcAft>
              <a:buClrTx/>
              <a:buSzTx/>
              <a:tabLst/>
              <a:defRPr/>
            </a:pPr>
            <a:r>
              <a:rPr lang="en-US" sz="1200" dirty="0" smtClean="0">
                <a:latin typeface="Georgia"/>
                <a:ea typeface="Georgia"/>
                <a:cs typeface="Georgia"/>
              </a:rPr>
              <a:t>Decker and a Summer Analyst at Morgan </a:t>
            </a:r>
            <a:r>
              <a:rPr lang="en-US" sz="1200" dirty="0" err="1" smtClean="0">
                <a:latin typeface="Georgia"/>
                <a:ea typeface="Georgia"/>
                <a:cs typeface="Georgia"/>
              </a:rPr>
              <a:t>Stanley.After</a:t>
            </a:r>
            <a:endParaRPr lang="en-US" sz="1200" dirty="0" smtClean="0">
              <a:latin typeface="Georgia"/>
              <a:ea typeface="Georgia"/>
              <a:cs typeface="Georgia"/>
            </a:endParaRPr>
          </a:p>
          <a:p>
            <a:pPr marL="342900" marR="0" lvl="0" indent="-342900" algn="l" defTabSz="914400" rtl="0" eaLnBrk="1" fontAlgn="auto" latinLnBrk="0" hangingPunct="1">
              <a:spcBef>
                <a:spcPct val="20000"/>
              </a:spcBef>
              <a:spcAft>
                <a:spcPts val="0"/>
              </a:spcAft>
              <a:buClrTx/>
              <a:buSzTx/>
              <a:tabLst/>
              <a:defRPr/>
            </a:pPr>
            <a:r>
              <a:rPr lang="en-US" sz="1200" dirty="0">
                <a:latin typeface="Georgia"/>
                <a:ea typeface="Georgia"/>
                <a:cs typeface="Georgia"/>
              </a:rPr>
              <a:t>g</a:t>
            </a:r>
            <a:r>
              <a:rPr lang="en-US" sz="1200" dirty="0" smtClean="0">
                <a:latin typeface="Georgia"/>
                <a:ea typeface="Georgia"/>
                <a:cs typeface="Georgia"/>
              </a:rPr>
              <a:t>raduation, will be joining Morgan Stanley as an</a:t>
            </a:r>
          </a:p>
          <a:p>
            <a:pPr marL="342900" marR="0" lvl="0" indent="-342900" algn="l" defTabSz="914400" rtl="0" eaLnBrk="1" fontAlgn="auto" latinLnBrk="0" hangingPunct="1">
              <a:spcBef>
                <a:spcPct val="20000"/>
              </a:spcBef>
              <a:spcAft>
                <a:spcPts val="0"/>
              </a:spcAft>
              <a:buClrTx/>
              <a:buSzTx/>
              <a:tabLst/>
              <a:defRPr/>
            </a:pPr>
            <a:r>
              <a:rPr lang="en-US" sz="1200" dirty="0" smtClean="0">
                <a:latin typeface="Georgia"/>
                <a:ea typeface="Georgia"/>
                <a:cs typeface="Georgia"/>
              </a:rPr>
              <a:t>Operations Analyst.</a:t>
            </a:r>
          </a:p>
        </p:txBody>
      </p:sp>
      <p:sp>
        <p:nvSpPr>
          <p:cNvPr id="7" name="Text Placeholder 11"/>
          <p:cNvSpPr txBox="1">
            <a:spLocks/>
          </p:cNvSpPr>
          <p:nvPr/>
        </p:nvSpPr>
        <p:spPr>
          <a:xfrm>
            <a:off x="2079625" y="1783080"/>
            <a:ext cx="2644775" cy="52578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dirty="0" smtClean="0">
                <a:latin typeface="Georgia"/>
                <a:ea typeface="Georgia"/>
                <a:cs typeface="Georgia"/>
              </a:rPr>
              <a:t>Filip </a:t>
            </a:r>
            <a:r>
              <a:rPr lang="en-US" sz="1400" b="1" dirty="0" err="1" smtClean="0">
                <a:latin typeface="Georgia"/>
                <a:ea typeface="Georgia"/>
                <a:cs typeface="Georgia"/>
              </a:rPr>
              <a:t>Zigic</a:t>
            </a:r>
            <a:endParaRPr kumimoji="0" lang="en-US" sz="1400" b="1" i="0" u="none" strike="noStrike" kern="1200" cap="none" spc="0" normalizeH="0" baseline="0" noProof="0" dirty="0">
              <a:ln>
                <a:noFill/>
              </a:ln>
              <a:solidFill>
                <a:schemeClr val="tx1"/>
              </a:solidFill>
              <a:effectLst/>
              <a:uLnTx/>
              <a:uFillTx/>
              <a:latin typeface="Georgia"/>
              <a:ea typeface="Georgia"/>
              <a:cs typeface="Georgia"/>
            </a:endParaRPr>
          </a:p>
        </p:txBody>
      </p:sp>
      <p:sp>
        <p:nvSpPr>
          <p:cNvPr id="10" name="Text Placeholder 14"/>
          <p:cNvSpPr txBox="1">
            <a:spLocks/>
          </p:cNvSpPr>
          <p:nvPr/>
        </p:nvSpPr>
        <p:spPr>
          <a:xfrm>
            <a:off x="2079625" y="4178808"/>
            <a:ext cx="2111375" cy="525780"/>
          </a:xfrm>
          <a:prstGeom prst="rect">
            <a:avLst/>
          </a:prstGeom>
        </p:spPr>
        <p:txBody>
          <a:bodyPr/>
          <a:lstStyle/>
          <a:p>
            <a:pPr marL="342900" lvl="0" indent="-342900">
              <a:spcBef>
                <a:spcPct val="20000"/>
              </a:spcBef>
              <a:defRPr/>
            </a:pPr>
            <a:r>
              <a:rPr lang="en-US" sz="1400" b="1" dirty="0" smtClean="0">
                <a:latin typeface="Georgia"/>
                <a:ea typeface="Georgia"/>
                <a:cs typeface="Georgia"/>
              </a:rPr>
              <a:t>Matthew J. Maloney</a:t>
            </a:r>
            <a:endParaRPr lang="en-US" sz="1400" b="1" dirty="0">
              <a:latin typeface="Georgia"/>
              <a:ea typeface="Georgia"/>
              <a:cs typeface="Georgia"/>
            </a:endParaRPr>
          </a:p>
        </p:txBody>
      </p:sp>
      <p:cxnSp>
        <p:nvCxnSpPr>
          <p:cNvPr id="12" name="Straight Connector 11"/>
          <p:cNvCxnSpPr/>
          <p:nvPr/>
        </p:nvCxnSpPr>
        <p:spPr>
          <a:xfrm>
            <a:off x="990600" y="4043354"/>
            <a:ext cx="3227832"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0600" y="1676400"/>
            <a:ext cx="3227832"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5"/>
          <p:cNvSpPr txBox="1">
            <a:spLocks/>
          </p:cNvSpPr>
          <p:nvPr/>
        </p:nvSpPr>
        <p:spPr>
          <a:xfrm>
            <a:off x="4762500" y="4000182"/>
            <a:ext cx="4076700" cy="2172018"/>
          </a:xfrm>
          <a:prstGeom prst="rect">
            <a:avLst/>
          </a:prstGeom>
        </p:spPr>
        <p:txBody>
          <a:bodyPr/>
          <a:lstStyle/>
          <a:p>
            <a:pPr marL="342900" indent="-342900">
              <a:spcBef>
                <a:spcPct val="20000"/>
              </a:spcBef>
              <a:defRPr/>
            </a:pPr>
            <a:r>
              <a:rPr lang="en-US" sz="1200" b="1" dirty="0">
                <a:solidFill>
                  <a:prstClr val="black"/>
                </a:solidFill>
                <a:latin typeface="Georgia"/>
                <a:ea typeface="Georgia"/>
                <a:cs typeface="Georgia"/>
              </a:rPr>
              <a:t>Matthew J. Maloney </a:t>
            </a:r>
            <a:r>
              <a:rPr lang="en-US" sz="1200" dirty="0">
                <a:solidFill>
                  <a:prstClr val="black"/>
                </a:solidFill>
                <a:latin typeface="Georgia"/>
                <a:ea typeface="Georgia"/>
                <a:cs typeface="Georgia"/>
              </a:rPr>
              <a:t>is an undergraduate student</a:t>
            </a:r>
          </a:p>
          <a:p>
            <a:pPr marL="342900" indent="-342900">
              <a:spcBef>
                <a:spcPct val="20000"/>
              </a:spcBef>
              <a:defRPr/>
            </a:pPr>
            <a:r>
              <a:rPr lang="en-US" sz="1200" dirty="0">
                <a:solidFill>
                  <a:prstClr val="black"/>
                </a:solidFill>
                <a:latin typeface="Georgia"/>
                <a:ea typeface="Georgia"/>
                <a:cs typeface="Georgia"/>
              </a:rPr>
              <a:t>pursuing a BBA in Finance with a minor in Economics</a:t>
            </a:r>
          </a:p>
          <a:p>
            <a:pPr marL="342900" indent="-342900">
              <a:spcBef>
                <a:spcPct val="20000"/>
              </a:spcBef>
              <a:defRPr/>
            </a:pPr>
            <a:r>
              <a:rPr lang="en-US" sz="1200" dirty="0">
                <a:solidFill>
                  <a:prstClr val="black"/>
                </a:solidFill>
                <a:latin typeface="Georgia"/>
                <a:ea typeface="Georgia"/>
                <a:cs typeface="Georgia"/>
              </a:rPr>
              <a:t>from Loyola University Maryland.  This past summer he</a:t>
            </a:r>
          </a:p>
          <a:p>
            <a:pPr marL="342900" indent="-342900">
              <a:spcBef>
                <a:spcPct val="20000"/>
              </a:spcBef>
              <a:defRPr/>
            </a:pPr>
            <a:r>
              <a:rPr lang="en-US" sz="1200" dirty="0">
                <a:solidFill>
                  <a:prstClr val="black"/>
                </a:solidFill>
                <a:latin typeface="Georgia"/>
                <a:ea typeface="Georgia"/>
                <a:cs typeface="Georgia"/>
              </a:rPr>
              <a:t>interned at Wilmington Trust as a Wealth Advisory</a:t>
            </a:r>
          </a:p>
          <a:p>
            <a:pPr marL="342900" indent="-342900">
              <a:spcBef>
                <a:spcPct val="20000"/>
              </a:spcBef>
              <a:defRPr/>
            </a:pPr>
            <a:r>
              <a:rPr lang="en-US" sz="1200" dirty="0">
                <a:solidFill>
                  <a:prstClr val="black"/>
                </a:solidFill>
                <a:latin typeface="Georgia"/>
                <a:ea typeface="Georgia"/>
                <a:cs typeface="Georgia"/>
              </a:rPr>
              <a:t>Intern  Matthew is currently a FMA member and a</a:t>
            </a:r>
          </a:p>
          <a:p>
            <a:pPr marL="342900" indent="-342900">
              <a:spcBef>
                <a:spcPct val="20000"/>
              </a:spcBef>
              <a:defRPr/>
            </a:pPr>
            <a:r>
              <a:rPr lang="en-US" sz="1200" dirty="0">
                <a:solidFill>
                  <a:prstClr val="black"/>
                </a:solidFill>
                <a:latin typeface="Georgia"/>
                <a:ea typeface="Georgia"/>
                <a:cs typeface="Georgia"/>
              </a:rPr>
              <a:t>member of Beta Gamma Sigma. He has volunteered</a:t>
            </a:r>
          </a:p>
          <a:p>
            <a:pPr marL="342900" indent="-342900">
              <a:spcBef>
                <a:spcPct val="20000"/>
              </a:spcBef>
              <a:defRPr/>
            </a:pPr>
            <a:r>
              <a:rPr lang="en-US" sz="1200" dirty="0">
                <a:solidFill>
                  <a:prstClr val="black"/>
                </a:solidFill>
                <a:latin typeface="Georgia"/>
                <a:ea typeface="Georgia"/>
                <a:cs typeface="Georgia"/>
              </a:rPr>
              <a:t>for Habitat for Humanities.  He plans on graduating in</a:t>
            </a:r>
          </a:p>
          <a:p>
            <a:pPr marL="342900" indent="-342900">
              <a:spcBef>
                <a:spcPct val="20000"/>
              </a:spcBef>
              <a:defRPr/>
            </a:pPr>
            <a:r>
              <a:rPr lang="en-US" sz="1200" dirty="0">
                <a:solidFill>
                  <a:prstClr val="black"/>
                </a:solidFill>
                <a:latin typeface="Georgia"/>
                <a:ea typeface="Georgia"/>
                <a:cs typeface="Georgia"/>
              </a:rPr>
              <a:t>May of 2015. </a:t>
            </a:r>
          </a:p>
        </p:txBody>
      </p:sp>
      <p:sp>
        <p:nvSpPr>
          <p:cNvPr id="15" name="Title 11"/>
          <p:cNvSpPr txBox="1">
            <a:spLocks/>
          </p:cNvSpPr>
          <p:nvPr/>
        </p:nvSpPr>
        <p:spPr>
          <a:xfrm>
            <a:off x="877887" y="533400"/>
            <a:ext cx="3236913" cy="685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Georgia"/>
                <a:ea typeface="Georgia"/>
                <a:cs typeface="Georgia"/>
              </a:rPr>
              <a:t>Biographies</a:t>
            </a:r>
            <a:endParaRPr kumimoji="0" lang="en-US" sz="3200" b="0" i="0" u="none" strike="noStrike" kern="1200" cap="none" spc="0" normalizeH="0" baseline="0" noProof="0" dirty="0">
              <a:ln>
                <a:noFill/>
              </a:ln>
              <a:solidFill>
                <a:schemeClr val="tx1"/>
              </a:solidFill>
              <a:effectLst/>
              <a:uLnTx/>
              <a:uFillTx/>
              <a:latin typeface="Georgia"/>
              <a:ea typeface="Georgia"/>
              <a:cs typeface="Georgia"/>
            </a:endParaRPr>
          </a:p>
        </p:txBody>
      </p:sp>
      <p:sp>
        <p:nvSpPr>
          <p:cNvPr id="17" name="Slide Number Placeholder 17"/>
          <p:cNvSpPr>
            <a:spLocks noGrp="1"/>
          </p:cNvSpPr>
          <p:nvPr>
            <p:ph type="sldNum" sz="quarter" idx="12"/>
          </p:nvPr>
        </p:nvSpPr>
        <p:spPr>
          <a:xfrm>
            <a:off x="8610600" y="6400800"/>
            <a:ext cx="609600" cy="471170"/>
          </a:xfrm>
          <a:prstGeom prst="rect">
            <a:avLst/>
          </a:prstGeom>
        </p:spPr>
        <p:txBody>
          <a:bodyPr anchor="ctr" anchorCtr="0"/>
          <a:lstStyle/>
          <a:p>
            <a:endParaRPr lang="en-US" dirty="0" smtClean="0"/>
          </a:p>
          <a:p>
            <a:endParaRPr lang="en-US" dirty="0"/>
          </a:p>
        </p:txBody>
      </p:sp>
      <p:pic>
        <p:nvPicPr>
          <p:cNvPr id="1026" name="Picture 2" descr="f-zig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18" y="1783080"/>
            <a:ext cx="1030013" cy="14935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414964"/>
            <a:ext cx="925830" cy="1342453"/>
          </a:xfrm>
          <a:prstGeom prst="rect">
            <a:avLst/>
          </a:prstGeom>
        </p:spPr>
      </p:pic>
      <p:sp>
        <p:nvSpPr>
          <p:cNvPr id="16" name="Shape 425"/>
          <p:cNvSpPr txBox="1"/>
          <p:nvPr/>
        </p:nvSpPr>
        <p:spPr>
          <a:xfrm>
            <a:off x="2133600" y="2507276"/>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
        <p:nvSpPr>
          <p:cNvPr id="18" name="Shape 425"/>
          <p:cNvSpPr txBox="1"/>
          <p:nvPr/>
        </p:nvSpPr>
        <p:spPr>
          <a:xfrm>
            <a:off x="2133600" y="5154853"/>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Tree>
    <p:extLst>
      <p:ext uri="{BB962C8B-B14F-4D97-AF65-F5344CB8AC3E}">
        <p14:creationId xmlns:p14="http://schemas.microsoft.com/office/powerpoint/2010/main" val="25131540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85800" y="685800"/>
            <a:ext cx="7467600" cy="7406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2600" b="0" i="0" u="none" strike="noStrike" cap="none" baseline="0">
                <a:solidFill>
                  <a:schemeClr val="dk1"/>
                </a:solidFill>
                <a:latin typeface="Georgia"/>
                <a:ea typeface="Georgia"/>
                <a:cs typeface="Georgia"/>
                <a:sym typeface="Georgia"/>
              </a:rPr>
              <a:t>Federal Reserve Policy</a:t>
            </a:r>
          </a:p>
        </p:txBody>
      </p:sp>
      <p:sp>
        <p:nvSpPr>
          <p:cNvPr id="173" name="Shape 173"/>
          <p:cNvSpPr txBox="1">
            <a:spLocks noGrp="1"/>
          </p:cNvSpPr>
          <p:nvPr>
            <p:ph type="body" idx="1"/>
          </p:nvPr>
        </p:nvSpPr>
        <p:spPr>
          <a:xfrm>
            <a:off x="628650" y="1612734"/>
            <a:ext cx="5943599" cy="42514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accent2"/>
              </a:buClr>
              <a:buSzPct val="25000"/>
              <a:buFont typeface="Arial"/>
              <a:buNone/>
            </a:pPr>
            <a:r>
              <a:rPr lang="en-US" sz="1650" b="1" i="0" u="none" strike="noStrike" cap="none" baseline="0">
                <a:solidFill>
                  <a:schemeClr val="dk1"/>
                </a:solidFill>
                <a:latin typeface="Georgia"/>
                <a:ea typeface="Georgia"/>
                <a:cs typeface="Georgia"/>
                <a:sym typeface="Georgia"/>
              </a:rPr>
              <a:t>Ongoing events contributing to FED policy</a:t>
            </a:r>
          </a:p>
          <a:p>
            <a:pPr marL="342900" marR="0" lvl="0" indent="-342900" algn="l" rtl="0">
              <a:lnSpc>
                <a:spcPct val="100000"/>
              </a:lnSpc>
              <a:spcBef>
                <a:spcPts val="330"/>
              </a:spcBef>
              <a:buClr>
                <a:schemeClr val="dk1"/>
              </a:buClr>
              <a:buSzPct val="97058"/>
              <a:buFont typeface="Noto Symbol"/>
              <a:buChar char="▪"/>
            </a:pPr>
            <a:r>
              <a:rPr lang="en-US" sz="1650" b="0" i="0" u="none" strike="noStrike" cap="none" baseline="0">
                <a:solidFill>
                  <a:schemeClr val="dk1"/>
                </a:solidFill>
                <a:latin typeface="Georgia"/>
                <a:ea typeface="Georgia"/>
                <a:cs typeface="Georgia"/>
                <a:sym typeface="Georgia"/>
              </a:rPr>
              <a:t>This October the Federal Reserve ended its quantitative easing program with GDP growing steadily and unemployment dropping throughout the year</a:t>
            </a:r>
          </a:p>
          <a:p>
            <a:pPr marL="342900" marR="0" lvl="0" indent="-342900" algn="l" rtl="0">
              <a:lnSpc>
                <a:spcPct val="100000"/>
              </a:lnSpc>
              <a:spcBef>
                <a:spcPts val="330"/>
              </a:spcBef>
              <a:buClr>
                <a:schemeClr val="dk1"/>
              </a:buClr>
              <a:buSzPct val="97058"/>
              <a:buFont typeface="Noto Symbol"/>
              <a:buChar char="▪"/>
            </a:pPr>
            <a:r>
              <a:rPr lang="en-US" sz="1650" b="0" i="0" u="none" strike="noStrike" cap="none" baseline="0">
                <a:solidFill>
                  <a:schemeClr val="dk1"/>
                </a:solidFill>
                <a:latin typeface="Georgia"/>
                <a:ea typeface="Georgia"/>
                <a:cs typeface="Georgia"/>
                <a:sym typeface="Georgia"/>
              </a:rPr>
              <a:t>FOMC officials indicated that interest rates are going to be low for longer than expected, with rate hikes predicted to occur after March of 2015. </a:t>
            </a:r>
          </a:p>
          <a:p>
            <a:pPr marL="685800" marR="0" lvl="1" indent="-292100" algn="l" rtl="0">
              <a:lnSpc>
                <a:spcPct val="100000"/>
              </a:lnSpc>
              <a:spcBef>
                <a:spcPts val="330"/>
              </a:spcBef>
              <a:buClr>
                <a:schemeClr val="dk1"/>
              </a:buClr>
              <a:buSzPct val="97058"/>
              <a:buFont typeface="Noto Symbol"/>
              <a:buChar char="▪"/>
            </a:pPr>
            <a:r>
              <a:rPr lang="en-US" sz="1650" b="0" i="0" u="none" strike="noStrike" cap="none" baseline="0">
                <a:solidFill>
                  <a:schemeClr val="dk1"/>
                </a:solidFill>
                <a:latin typeface="Georgia"/>
                <a:ea typeface="Georgia"/>
                <a:cs typeface="Georgia"/>
                <a:sym typeface="Georgia"/>
              </a:rPr>
              <a:t>Weak International growth in both the Eurozone and Asian markets</a:t>
            </a:r>
          </a:p>
          <a:p>
            <a:pPr marL="685800" marR="0" lvl="1" indent="-292100" algn="l" rtl="0">
              <a:lnSpc>
                <a:spcPct val="100000"/>
              </a:lnSpc>
              <a:spcBef>
                <a:spcPts val="330"/>
              </a:spcBef>
              <a:buClr>
                <a:schemeClr val="dk1"/>
              </a:buClr>
              <a:buSzPct val="97058"/>
              <a:buFont typeface="Noto Symbol"/>
              <a:buChar char="▪"/>
            </a:pPr>
            <a:r>
              <a:rPr lang="en-US" sz="1650" b="0" i="0" u="none" strike="noStrike" cap="none" baseline="0">
                <a:solidFill>
                  <a:schemeClr val="dk1"/>
                </a:solidFill>
                <a:latin typeface="Georgia"/>
                <a:ea typeface="Georgia"/>
                <a:cs typeface="Georgia"/>
                <a:sym typeface="Georgia"/>
              </a:rPr>
              <a:t>Appreciating U.S. dollar hurting U.S. exports</a:t>
            </a:r>
          </a:p>
          <a:p>
            <a:pPr marL="685800" marR="0" lvl="1" indent="-292100" algn="l" rtl="0">
              <a:lnSpc>
                <a:spcPct val="100000"/>
              </a:lnSpc>
              <a:spcBef>
                <a:spcPts val="330"/>
              </a:spcBef>
              <a:buClr>
                <a:schemeClr val="dk1"/>
              </a:buClr>
              <a:buSzPct val="97058"/>
              <a:buFont typeface="Noto Symbol"/>
              <a:buChar char="▪"/>
            </a:pPr>
            <a:r>
              <a:rPr lang="en-US" sz="1650" b="0" i="0" u="none" strike="noStrike" cap="none" baseline="0">
                <a:solidFill>
                  <a:schemeClr val="dk1"/>
                </a:solidFill>
                <a:latin typeface="Georgia"/>
                <a:ea typeface="Georgia"/>
                <a:cs typeface="Georgia"/>
                <a:sym typeface="Georgia"/>
              </a:rPr>
              <a:t>Labor market under utilization</a:t>
            </a:r>
          </a:p>
          <a:p>
            <a:pPr marL="685800" marR="0" lvl="1" indent="-292100" algn="l" rtl="0">
              <a:lnSpc>
                <a:spcPct val="100000"/>
              </a:lnSpc>
              <a:spcBef>
                <a:spcPts val="330"/>
              </a:spcBef>
              <a:buClr>
                <a:schemeClr val="dk1"/>
              </a:buClr>
              <a:buSzPct val="97058"/>
              <a:buFont typeface="Noto Symbol"/>
              <a:buChar char="▪"/>
            </a:pPr>
            <a:r>
              <a:rPr lang="en-US" sz="1650" b="0" i="0" u="none" strike="noStrike" cap="none" baseline="0">
                <a:solidFill>
                  <a:schemeClr val="dk1"/>
                </a:solidFill>
                <a:latin typeface="Georgia"/>
                <a:ea typeface="Georgia"/>
                <a:cs typeface="Georgia"/>
                <a:sym typeface="Georgia"/>
              </a:rPr>
              <a:t>Federal Reserve still in pursuit of full employment</a:t>
            </a:r>
          </a:p>
          <a:p>
            <a:pPr marL="974725" marR="0" lvl="2" indent="-238125" algn="l" rtl="0">
              <a:lnSpc>
                <a:spcPct val="100000"/>
              </a:lnSpc>
              <a:spcBef>
                <a:spcPts val="330"/>
              </a:spcBef>
              <a:buClr>
                <a:schemeClr val="dk1"/>
              </a:buClr>
              <a:buSzPct val="97058"/>
              <a:buFont typeface="Noto Symbol"/>
              <a:buChar char="▪"/>
            </a:pPr>
            <a:r>
              <a:rPr lang="en-US" sz="1650" b="0" i="0" u="none" strike="noStrike" cap="none" baseline="0">
                <a:solidFill>
                  <a:schemeClr val="dk1"/>
                </a:solidFill>
                <a:latin typeface="Georgia"/>
                <a:ea typeface="Georgia"/>
                <a:cs typeface="Georgia"/>
                <a:sym typeface="Georgia"/>
              </a:rPr>
              <a:t>Expansionary policy still being pursued at year end with federal funds rate remaining constant</a:t>
            </a:r>
          </a:p>
          <a:p>
            <a:pPr marL="914400" marR="0" lvl="2" indent="0" algn="l" rtl="0">
              <a:lnSpc>
                <a:spcPct val="100000"/>
              </a:lnSpc>
              <a:spcBef>
                <a:spcPts val="296"/>
              </a:spcBef>
              <a:buClr>
                <a:schemeClr val="accent4"/>
              </a:buClr>
              <a:buFont typeface="Arial"/>
              <a:buNone/>
            </a:pPr>
            <a:endParaRPr sz="1500" b="0" i="0" u="none" strike="noStrike" cap="none" baseline="0">
              <a:solidFill>
                <a:schemeClr val="dk1"/>
              </a:solidFill>
              <a:latin typeface="Georgia"/>
              <a:ea typeface="Georgia"/>
              <a:cs typeface="Georgia"/>
              <a:sym typeface="Georgia"/>
            </a:endParaRPr>
          </a:p>
          <a:p>
            <a:pPr marL="342900" marR="0" lvl="0" indent="-272415" algn="l" rtl="0">
              <a:lnSpc>
                <a:spcPct val="100000"/>
              </a:lnSpc>
              <a:spcBef>
                <a:spcPts val="222"/>
              </a:spcBef>
              <a:buClr>
                <a:schemeClr val="dk1"/>
              </a:buClr>
              <a:buFont typeface="Arial"/>
              <a:buNone/>
            </a:pPr>
            <a:endParaRPr sz="1100" b="0" i="0" u="none" strike="noStrike" cap="none" baseline="0">
              <a:solidFill>
                <a:schemeClr val="dk1"/>
              </a:solidFill>
              <a:latin typeface="Georgia"/>
              <a:ea typeface="Georgia"/>
              <a:cs typeface="Georgia"/>
              <a:sym typeface="Georgia"/>
            </a:endParaRPr>
          </a:p>
          <a:p>
            <a:pPr marL="342900" marR="0" lvl="0" indent="-342900" algn="l" rtl="0">
              <a:lnSpc>
                <a:spcPct val="100000"/>
              </a:lnSpc>
              <a:spcBef>
                <a:spcPts val="296"/>
              </a:spcBef>
              <a:buClr>
                <a:schemeClr val="accent2"/>
              </a:buClr>
              <a:buFont typeface="Arial"/>
              <a:buNone/>
            </a:pPr>
            <a:endParaRPr sz="1500" b="0" i="0" u="none" strike="noStrike" cap="none" baseline="0">
              <a:solidFill>
                <a:schemeClr val="dk1"/>
              </a:solidFill>
              <a:latin typeface="Georgia"/>
              <a:ea typeface="Georgia"/>
              <a:cs typeface="Georgia"/>
              <a:sym typeface="Georgia"/>
            </a:endParaRPr>
          </a:p>
        </p:txBody>
      </p:sp>
      <p:sp>
        <p:nvSpPr>
          <p:cNvPr id="174" name="Shape 174"/>
          <p:cNvSpPr txBox="1">
            <a:spLocks noGrp="1"/>
          </p:cNvSpPr>
          <p:nvPr>
            <p:ph type="sldNum" idx="12"/>
          </p:nvPr>
        </p:nvSpPr>
        <p:spPr>
          <a:xfrm>
            <a:off x="7600950" y="6400800"/>
            <a:ext cx="457200"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175" name="Shape 175"/>
          <p:cNvSpPr/>
          <p:nvPr/>
        </p:nvSpPr>
        <p:spPr>
          <a:xfrm>
            <a:off x="116681" y="-144463"/>
            <a:ext cx="228600"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dirty="0">
              <a:solidFill>
                <a:schemeClr val="dk1"/>
              </a:solidFill>
              <a:latin typeface="Georgia"/>
              <a:ea typeface="Georgia"/>
              <a:cs typeface="Georgia"/>
              <a:sym typeface="Arial"/>
            </a:endParaRPr>
          </a:p>
        </p:txBody>
      </p:sp>
      <p:pic>
        <p:nvPicPr>
          <p:cNvPr id="176" name="Shape 176"/>
          <p:cNvPicPr preferRelativeResize="0"/>
          <p:nvPr/>
        </p:nvPicPr>
        <p:blipFill rotWithShape="1">
          <a:blip r:embed="rId3">
            <a:alphaModFix/>
          </a:blip>
          <a:srcRect/>
          <a:stretch/>
        </p:blipFill>
        <p:spPr>
          <a:xfrm>
            <a:off x="6823401" y="2844082"/>
            <a:ext cx="2012399" cy="17885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4714875" y="2057400"/>
            <a:ext cx="3057525" cy="1629014"/>
          </a:xfrm>
          <a:prstGeom prst="rect">
            <a:avLst/>
          </a:prstGeom>
        </p:spPr>
        <p:txBody>
          <a:bodyPr/>
          <a:lstStyle/>
          <a:p>
            <a:pPr marL="257175" indent="-257175">
              <a:lnSpc>
                <a:spcPct val="150000"/>
              </a:lnSpc>
              <a:spcBef>
                <a:spcPct val="20000"/>
              </a:spcBef>
              <a:defRPr/>
            </a:pPr>
            <a:endParaRPr lang="en-US" sz="900" dirty="0">
              <a:latin typeface="Georgia"/>
              <a:ea typeface="Georgia"/>
              <a:cs typeface="Georgia"/>
            </a:endParaRPr>
          </a:p>
        </p:txBody>
      </p:sp>
      <p:sp>
        <p:nvSpPr>
          <p:cNvPr id="7" name="Text Placeholder 11"/>
          <p:cNvSpPr txBox="1">
            <a:spLocks/>
          </p:cNvSpPr>
          <p:nvPr/>
        </p:nvSpPr>
        <p:spPr>
          <a:xfrm>
            <a:off x="2545579" y="4186836"/>
            <a:ext cx="1983581" cy="394335"/>
          </a:xfrm>
          <a:prstGeom prst="rect">
            <a:avLst/>
          </a:prstGeom>
        </p:spPr>
        <p:txBody>
          <a:bodyPr/>
          <a:lstStyle/>
          <a:p>
            <a:pPr marL="257175" indent="-257175">
              <a:spcBef>
                <a:spcPct val="20000"/>
              </a:spcBef>
              <a:defRPr/>
            </a:pPr>
            <a:r>
              <a:rPr lang="en-US" sz="1200" b="1" dirty="0">
                <a:latin typeface="Georgia"/>
                <a:ea typeface="Georgia"/>
                <a:cs typeface="Georgia"/>
              </a:rPr>
              <a:t>William McNamara </a:t>
            </a:r>
          </a:p>
        </p:txBody>
      </p:sp>
      <p:sp>
        <p:nvSpPr>
          <p:cNvPr id="10" name="Text Placeholder 14"/>
          <p:cNvSpPr txBox="1">
            <a:spLocks/>
          </p:cNvSpPr>
          <p:nvPr/>
        </p:nvSpPr>
        <p:spPr>
          <a:xfrm>
            <a:off x="4529160" y="8567947"/>
            <a:ext cx="714591" cy="209649"/>
          </a:xfrm>
          <a:prstGeom prst="rect">
            <a:avLst/>
          </a:prstGeom>
        </p:spPr>
        <p:txBody>
          <a:bodyPr/>
          <a:lstStyle/>
          <a:p>
            <a:pPr marL="257175" indent="-257175">
              <a:spcBef>
                <a:spcPct val="20000"/>
              </a:spcBef>
              <a:defRPr/>
            </a:pPr>
            <a:r>
              <a:rPr lang="en-US" sz="1050" b="1" dirty="0">
                <a:latin typeface="Georgia"/>
                <a:ea typeface="Georgia"/>
                <a:cs typeface="Georgia"/>
              </a:rPr>
              <a:t>William McNamara</a:t>
            </a:r>
          </a:p>
        </p:txBody>
      </p:sp>
      <p:cxnSp>
        <p:nvCxnSpPr>
          <p:cNvPr id="12" name="Straight Connector 11"/>
          <p:cNvCxnSpPr/>
          <p:nvPr/>
        </p:nvCxnSpPr>
        <p:spPr>
          <a:xfrm>
            <a:off x="977415" y="4047644"/>
            <a:ext cx="330883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01889" y="1761772"/>
            <a:ext cx="3304935" cy="1"/>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1"/>
          <p:cNvSpPr txBox="1">
            <a:spLocks/>
          </p:cNvSpPr>
          <p:nvPr/>
        </p:nvSpPr>
        <p:spPr>
          <a:xfrm>
            <a:off x="1094053" y="622300"/>
            <a:ext cx="2969947" cy="704144"/>
          </a:xfrm>
          <a:prstGeom prst="rect">
            <a:avLst/>
          </a:prstGeom>
        </p:spPr>
        <p:txBody>
          <a:bodyPr/>
          <a:lstStyle/>
          <a:p>
            <a:pPr>
              <a:spcBef>
                <a:spcPct val="0"/>
              </a:spcBef>
              <a:defRPr/>
            </a:pPr>
            <a:r>
              <a:rPr lang="en-US" sz="3200" dirty="0">
                <a:latin typeface="Georgia"/>
                <a:ea typeface="Georgia"/>
                <a:cs typeface="Georgia"/>
              </a:rPr>
              <a:t>Biographies</a:t>
            </a:r>
            <a:endParaRPr lang="en-US" sz="2800" dirty="0">
              <a:latin typeface="Georgia"/>
              <a:ea typeface="Georgia"/>
              <a:cs typeface="Georgia"/>
            </a:endParaRPr>
          </a:p>
        </p:txBody>
      </p:sp>
      <p:pic>
        <p:nvPicPr>
          <p:cNvPr id="2" name="Picture 1"/>
          <p:cNvPicPr>
            <a:picLocks noChangeAspect="1"/>
          </p:cNvPicPr>
          <p:nvPr/>
        </p:nvPicPr>
        <p:blipFill>
          <a:blip r:embed="rId2"/>
          <a:stretch>
            <a:fillRect/>
          </a:stretch>
        </p:blipFill>
        <p:spPr>
          <a:xfrm>
            <a:off x="977415" y="1895428"/>
            <a:ext cx="1235163" cy="1790986"/>
          </a:xfrm>
          <a:prstGeom prst="rect">
            <a:avLst/>
          </a:prstGeom>
        </p:spPr>
      </p:pic>
      <p:sp>
        <p:nvSpPr>
          <p:cNvPr id="5" name="TextBox 4"/>
          <p:cNvSpPr txBox="1"/>
          <p:nvPr/>
        </p:nvSpPr>
        <p:spPr>
          <a:xfrm>
            <a:off x="4857749" y="1761773"/>
            <a:ext cx="3354917" cy="1938992"/>
          </a:xfrm>
          <a:prstGeom prst="rect">
            <a:avLst/>
          </a:prstGeom>
          <a:noFill/>
        </p:spPr>
        <p:txBody>
          <a:bodyPr wrap="square" rtlCol="0">
            <a:spAutoFit/>
          </a:bodyPr>
          <a:lstStyle/>
          <a:p>
            <a:r>
              <a:rPr lang="en-US" sz="1200" b="1" dirty="0" smtClean="0">
                <a:latin typeface="Georgia"/>
                <a:ea typeface="Georgia"/>
                <a:cs typeface="Georgia"/>
              </a:rPr>
              <a:t>Bryan Carney</a:t>
            </a:r>
            <a:r>
              <a:rPr lang="en-US" sz="1200" dirty="0" smtClean="0">
                <a:latin typeface="Georgia"/>
                <a:ea typeface="Georgia"/>
                <a:cs typeface="Georgia"/>
              </a:rPr>
              <a:t> is an undergraduate student pursuing a Bachelor of Business Administration with a concentration in Finance and a minor in Information Systems from Loyola University Maryland. In addition to his studies, he is a member of the division I crew team at Loyola. Bryan currently works part-time for LaSalle Investment Management where he applies his in depth knowledge of real estate investment and financial analysis.</a:t>
            </a:r>
            <a:endParaRPr lang="en-US" sz="1200" dirty="0">
              <a:latin typeface="Georgia"/>
              <a:ea typeface="Georgia"/>
              <a:cs typeface="Georgia"/>
            </a:endParaRPr>
          </a:p>
        </p:txBody>
      </p:sp>
      <p:sp>
        <p:nvSpPr>
          <p:cNvPr id="19" name="TextBox 18"/>
          <p:cNvSpPr txBox="1"/>
          <p:nvPr/>
        </p:nvSpPr>
        <p:spPr>
          <a:xfrm>
            <a:off x="4800600" y="4027600"/>
            <a:ext cx="3257550" cy="1569660"/>
          </a:xfrm>
          <a:prstGeom prst="rect">
            <a:avLst/>
          </a:prstGeom>
          <a:noFill/>
        </p:spPr>
        <p:txBody>
          <a:bodyPr wrap="square" rtlCol="0">
            <a:spAutoFit/>
          </a:bodyPr>
          <a:lstStyle/>
          <a:p>
            <a:r>
              <a:rPr lang="en-US" sz="1200" b="1" dirty="0">
                <a:latin typeface="Georgia"/>
                <a:ea typeface="Georgia"/>
                <a:cs typeface="Georgia"/>
              </a:rPr>
              <a:t>William McNamara </a:t>
            </a:r>
            <a:r>
              <a:rPr lang="en-US" sz="1200" dirty="0">
                <a:latin typeface="Georgia"/>
                <a:ea typeface="Georgia"/>
                <a:cs typeface="Georgia"/>
              </a:rPr>
              <a:t>is a undergraduate student pursuing a Bachelor of Business Administration with a concentration in Finance from Loyola University Maryland and expects to graduate as a 2</a:t>
            </a:r>
            <a:r>
              <a:rPr lang="en-US" sz="1200" baseline="30000" dirty="0">
                <a:latin typeface="Georgia"/>
                <a:ea typeface="Georgia"/>
                <a:cs typeface="Georgia"/>
              </a:rPr>
              <a:t>nd</a:t>
            </a:r>
            <a:r>
              <a:rPr lang="en-US" sz="1200" dirty="0">
                <a:latin typeface="Georgia"/>
                <a:ea typeface="Georgia"/>
                <a:cs typeface="Georgia"/>
              </a:rPr>
              <a:t> Lieutenant in the United States Army . William interned at </a:t>
            </a:r>
            <a:r>
              <a:rPr lang="en-US" sz="1200" dirty="0" err="1">
                <a:latin typeface="Georgia"/>
                <a:ea typeface="Georgia"/>
                <a:cs typeface="Georgia"/>
              </a:rPr>
              <a:t>OneWire</a:t>
            </a:r>
            <a:r>
              <a:rPr lang="en-US" sz="1200" dirty="0">
                <a:latin typeface="Georgia"/>
                <a:ea typeface="Georgia"/>
                <a:cs typeface="Georgia"/>
              </a:rPr>
              <a:t> over the summer of 2014 as a financial intern.  </a:t>
            </a:r>
          </a:p>
        </p:txBody>
      </p:sp>
      <p:pic>
        <p:nvPicPr>
          <p:cNvPr id="1026" name="Picture 2" descr="w-mcnama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415" y="4192462"/>
            <a:ext cx="1259637" cy="18264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11"/>
          <p:cNvSpPr txBox="1">
            <a:spLocks/>
          </p:cNvSpPr>
          <p:nvPr/>
        </p:nvSpPr>
        <p:spPr>
          <a:xfrm>
            <a:off x="2545579" y="2057400"/>
            <a:ext cx="1983581" cy="394335"/>
          </a:xfrm>
          <a:prstGeom prst="rect">
            <a:avLst/>
          </a:prstGeom>
        </p:spPr>
        <p:txBody>
          <a:bodyPr/>
          <a:lstStyle/>
          <a:p>
            <a:pPr marL="257175" indent="-257175">
              <a:spcBef>
                <a:spcPct val="20000"/>
              </a:spcBef>
              <a:defRPr/>
            </a:pPr>
            <a:r>
              <a:rPr lang="en-US" sz="1200" b="1" dirty="0">
                <a:latin typeface="Georgia"/>
                <a:ea typeface="Georgia"/>
                <a:cs typeface="Georgia"/>
              </a:rPr>
              <a:t>Bryan Carney</a:t>
            </a:r>
          </a:p>
        </p:txBody>
      </p:sp>
      <p:sp>
        <p:nvSpPr>
          <p:cNvPr id="17" name="Shape 425"/>
          <p:cNvSpPr txBox="1"/>
          <p:nvPr/>
        </p:nvSpPr>
        <p:spPr>
          <a:xfrm>
            <a:off x="2480470" y="2676439"/>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
        <p:nvSpPr>
          <p:cNvPr id="18" name="Shape 425"/>
          <p:cNvSpPr txBox="1"/>
          <p:nvPr/>
        </p:nvSpPr>
        <p:spPr>
          <a:xfrm>
            <a:off x="2480470" y="5136923"/>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Tree>
    <p:extLst>
      <p:ext uri="{BB962C8B-B14F-4D97-AF65-F5344CB8AC3E}">
        <p14:creationId xmlns:p14="http://schemas.microsoft.com/office/powerpoint/2010/main" val="206395656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4762500" y="1600200"/>
            <a:ext cx="4000500" cy="1676399"/>
          </a:xfrm>
          <a:prstGeom prst="rect">
            <a:avLst/>
          </a:prstGeom>
          <a:noFill/>
          <a:ln>
            <a:noFill/>
          </a:ln>
        </p:spPr>
        <p:txBody>
          <a:bodyPr lIns="91425" tIns="45700" rIns="91425" bIns="45700" anchor="t" anchorCtr="0">
            <a:noAutofit/>
          </a:bodyPr>
          <a:lstStyle/>
          <a:p>
            <a:pPr marL="0" marR="0" lvl="0" indent="0" algn="l" rtl="0">
              <a:lnSpc>
                <a:spcPct val="100000"/>
              </a:lnSpc>
              <a:spcBef>
                <a:spcPts val="240"/>
              </a:spcBef>
              <a:spcAft>
                <a:spcPts val="0"/>
              </a:spcAft>
              <a:buSzPct val="25000"/>
              <a:buNone/>
            </a:pPr>
            <a:r>
              <a:rPr lang="en-US" sz="1200" b="1" dirty="0">
                <a:solidFill>
                  <a:schemeClr val="dk1"/>
                </a:solidFill>
                <a:latin typeface="Georgia"/>
                <a:ea typeface="Georgia"/>
                <a:cs typeface="Georgia"/>
              </a:rPr>
              <a:t>Jack MacDonald </a:t>
            </a:r>
            <a:r>
              <a:rPr lang="en-US" sz="1200" dirty="0">
                <a:solidFill>
                  <a:schemeClr val="dk1"/>
                </a:solidFill>
                <a:latin typeface="Georgia"/>
                <a:ea typeface="Georgia"/>
                <a:cs typeface="Georgia"/>
              </a:rPr>
              <a:t>is an undergraduate student at Loyola University Maryland and is expected to graduate in May 2015 with a Bachelor’s degree in Business Administration with a concentration in Finance. He is a member of the FMA program at Loyola. Jack is from Short Hills, New Jersey and he will be pursuing a career in Management Consulting after graduation.</a:t>
            </a:r>
          </a:p>
        </p:txBody>
      </p:sp>
      <p:sp>
        <p:nvSpPr>
          <p:cNvPr id="101" name="Shape 101"/>
          <p:cNvSpPr txBox="1"/>
          <p:nvPr/>
        </p:nvSpPr>
        <p:spPr>
          <a:xfrm>
            <a:off x="2079625" y="1774453"/>
            <a:ext cx="2644775" cy="52578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b="1" dirty="0">
                <a:solidFill>
                  <a:schemeClr val="dk1"/>
                </a:solidFill>
                <a:latin typeface="Georgia"/>
                <a:ea typeface="Georgia"/>
                <a:cs typeface="Georgia"/>
              </a:rPr>
              <a:t>Jack MacDonald</a:t>
            </a:r>
          </a:p>
        </p:txBody>
      </p:sp>
      <p:cxnSp>
        <p:nvCxnSpPr>
          <p:cNvPr id="104" name="Shape 104"/>
          <p:cNvCxnSpPr/>
          <p:nvPr/>
        </p:nvCxnSpPr>
        <p:spPr>
          <a:xfrm>
            <a:off x="990600" y="1676400"/>
            <a:ext cx="3227831" cy="0"/>
          </a:xfrm>
          <a:prstGeom prst="straightConnector1">
            <a:avLst/>
          </a:prstGeom>
          <a:noFill/>
          <a:ln w="9525" cap="rnd">
            <a:solidFill>
              <a:schemeClr val="dk1"/>
            </a:solidFill>
            <a:prstDash val="solid"/>
            <a:round/>
            <a:headEnd type="none" w="med" len="med"/>
            <a:tailEnd type="none" w="med" len="med"/>
          </a:ln>
        </p:spPr>
      </p:cxnSp>
      <p:sp>
        <p:nvSpPr>
          <p:cNvPr id="105" name="Shape 105"/>
          <p:cNvSpPr txBox="1"/>
          <p:nvPr/>
        </p:nvSpPr>
        <p:spPr>
          <a:xfrm>
            <a:off x="877887" y="533400"/>
            <a:ext cx="3236913"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baseline="0" dirty="0">
                <a:solidFill>
                  <a:schemeClr val="dk1"/>
                </a:solidFill>
                <a:latin typeface="Georgia"/>
                <a:ea typeface="Georgia"/>
                <a:cs typeface="Georgia"/>
                <a:sym typeface="Arial"/>
              </a:rPr>
              <a:t>Biographies</a:t>
            </a:r>
          </a:p>
        </p:txBody>
      </p:sp>
      <p:sp>
        <p:nvSpPr>
          <p:cNvPr id="106" name="Shape 106"/>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107" name="Shape 107"/>
          <p:cNvSpPr txBox="1"/>
          <p:nvPr/>
        </p:nvSpPr>
        <p:spPr>
          <a:xfrm>
            <a:off x="2133600" y="4876800"/>
            <a:ext cx="2111375" cy="377348"/>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sz="1200" b="0" i="0" u="none" strike="noStrike" cap="none" baseline="0" dirty="0">
              <a:solidFill>
                <a:schemeClr val="dk1"/>
              </a:solidFill>
              <a:latin typeface="Georgia"/>
              <a:ea typeface="Georgia"/>
              <a:cs typeface="Georgia"/>
              <a:sym typeface="Arial"/>
            </a:endParaRPr>
          </a:p>
        </p:txBody>
      </p:sp>
      <p:pic>
        <p:nvPicPr>
          <p:cNvPr id="108" name="Shape 108"/>
          <p:cNvPicPr preferRelativeResize="0"/>
          <p:nvPr/>
        </p:nvPicPr>
        <p:blipFill>
          <a:blip r:embed="rId3">
            <a:alphaModFix/>
          </a:blip>
          <a:stretch>
            <a:fillRect/>
          </a:stretch>
        </p:blipFill>
        <p:spPr>
          <a:xfrm>
            <a:off x="990600" y="1864300"/>
            <a:ext cx="1050925" cy="1533941"/>
          </a:xfrm>
          <a:prstGeom prst="rect">
            <a:avLst/>
          </a:prstGeom>
          <a:noFill/>
          <a:ln>
            <a:noFill/>
          </a:ln>
        </p:spPr>
      </p:pic>
      <p:sp>
        <p:nvSpPr>
          <p:cNvPr id="10" name="Shape 425"/>
          <p:cNvSpPr txBox="1"/>
          <p:nvPr/>
        </p:nvSpPr>
        <p:spPr>
          <a:xfrm>
            <a:off x="2133600" y="2507276"/>
            <a:ext cx="1583530" cy="338327"/>
          </a:xfrm>
          <a:prstGeom prst="rect">
            <a:avLst/>
          </a:prstGeom>
          <a:noFill/>
          <a:ln>
            <a:noFill/>
          </a:ln>
        </p:spPr>
        <p:txBody>
          <a:bodyPr lIns="91425" tIns="45700" rIns="91425" bIns="45700" anchor="t" anchorCtr="0">
            <a:noAutofit/>
          </a:bodyPr>
          <a:lstStyle/>
          <a:p>
            <a:pPr marL="257175" marR="0" lvl="0" indent="-257175" algn="l" rtl="0">
              <a:spcBef>
                <a:spcPts val="0"/>
              </a:spcBef>
              <a:buSzPct val="25000"/>
              <a:buNone/>
            </a:pPr>
            <a:r>
              <a:rPr lang="en-US" sz="900" b="0" i="0" u="none" strike="noStrike" cap="none" baseline="0" dirty="0">
                <a:solidFill>
                  <a:schemeClr val="dk1"/>
                </a:solidFill>
                <a:latin typeface="Georgia"/>
                <a:ea typeface="Georgia"/>
                <a:cs typeface="Georgia"/>
                <a:sym typeface="Arial"/>
              </a:rPr>
              <a:t>B.B.A. ‘</a:t>
            </a:r>
            <a:r>
              <a:rPr lang="en-US" sz="900" b="0" i="0" u="none" strike="noStrike" cap="none" baseline="0" dirty="0" smtClean="0">
                <a:solidFill>
                  <a:schemeClr val="dk1"/>
                </a:solidFill>
                <a:latin typeface="Georgia"/>
                <a:ea typeface="Georgia"/>
                <a:cs typeface="Georgia"/>
                <a:sym typeface="Arial"/>
              </a:rPr>
              <a:t>15</a:t>
            </a:r>
            <a:endParaRPr lang="en-US" sz="900" b="0" i="0" u="none" strike="noStrike" cap="none" baseline="0" dirty="0">
              <a:solidFill>
                <a:schemeClr val="dk1"/>
              </a:solidFill>
              <a:latin typeface="Georgia"/>
              <a:ea typeface="Georgia"/>
              <a:cs typeface="Georgia"/>
              <a:sym typeface="Arial"/>
            </a:endParaRPr>
          </a:p>
        </p:txBody>
      </p:sp>
    </p:spTree>
    <p:extLst>
      <p:ext uri="{BB962C8B-B14F-4D97-AF65-F5344CB8AC3E}">
        <p14:creationId xmlns:p14="http://schemas.microsoft.com/office/powerpoint/2010/main" val="3462151954"/>
      </p:ext>
    </p:extLst>
  </p:cSld>
  <p:clrMapOvr>
    <a:masterClrMapping/>
  </p:clrMapOvr>
  <p:transition xmlns:p14="http://schemas.microsoft.com/office/powerpoint/2010/mai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p:nvPr/>
        </p:nvSpPr>
        <p:spPr>
          <a:xfrm>
            <a:off x="4762500" y="1600200"/>
            <a:ext cx="3924299" cy="196652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SzPct val="25000"/>
              <a:buNone/>
            </a:pPr>
            <a:r>
              <a:rPr lang="en-US" sz="1200" b="1" i="0" u="none" strike="noStrike" cap="none" baseline="0" dirty="0">
                <a:solidFill>
                  <a:schemeClr val="dk1"/>
                </a:solidFill>
                <a:latin typeface="Georgia"/>
                <a:ea typeface="Georgia"/>
                <a:cs typeface="Georgia"/>
                <a:sym typeface="Georgia"/>
              </a:rPr>
              <a:t>Dr. Frank P. D’Souza </a:t>
            </a:r>
            <a:r>
              <a:rPr lang="en-US" sz="1200" b="0" i="0" u="none" strike="noStrike" cap="none" baseline="0" dirty="0">
                <a:solidFill>
                  <a:schemeClr val="dk1"/>
                </a:solidFill>
                <a:latin typeface="Georgia"/>
                <a:ea typeface="Georgia"/>
                <a:cs typeface="Georgia"/>
                <a:sym typeface="Georgia"/>
              </a:rPr>
              <a:t>earned a Ph. D. </a:t>
            </a:r>
            <a:r>
              <a:rPr lang="en-US" sz="1200" b="0" i="0" u="none" strike="noStrike" cap="none" baseline="0" dirty="0" smtClean="0">
                <a:solidFill>
                  <a:schemeClr val="dk1"/>
                </a:solidFill>
                <a:latin typeface="Georgia"/>
                <a:ea typeface="Georgia"/>
                <a:cs typeface="Georgia"/>
                <a:sym typeface="Georgia"/>
              </a:rPr>
              <a:t>from</a:t>
            </a:r>
          </a:p>
          <a:p>
            <a:pPr marL="342900" marR="0" lvl="0" indent="-342900" algn="l" rtl="0">
              <a:spcBef>
                <a:spcPts val="0"/>
              </a:spcBef>
              <a:spcAft>
                <a:spcPts val="0"/>
              </a:spcAft>
              <a:buSzPct val="25000"/>
              <a:buNone/>
            </a:pPr>
            <a:r>
              <a:rPr lang="en-US" sz="1200" b="0" i="0" u="none" strike="noStrike" cap="none" baseline="0" dirty="0" smtClean="0">
                <a:solidFill>
                  <a:schemeClr val="dk1"/>
                </a:solidFill>
                <a:latin typeface="Georgia"/>
                <a:ea typeface="Georgia"/>
                <a:cs typeface="Georgia"/>
                <a:sym typeface="Georgia"/>
              </a:rPr>
              <a:t>Oklahoma State </a:t>
            </a:r>
            <a:r>
              <a:rPr lang="en-US" sz="1200" b="0" i="0" u="none" strike="noStrike" cap="none" baseline="0" dirty="0">
                <a:solidFill>
                  <a:schemeClr val="dk1"/>
                </a:solidFill>
                <a:latin typeface="Georgia"/>
                <a:ea typeface="Georgia"/>
                <a:cs typeface="Georgia"/>
                <a:sym typeface="Georgia"/>
              </a:rPr>
              <a:t>University, an MBA from St. </a:t>
            </a:r>
            <a:r>
              <a:rPr lang="en-US" sz="1200" b="0" i="0" u="none" strike="noStrike" cap="none" baseline="0" dirty="0" smtClean="0">
                <a:solidFill>
                  <a:schemeClr val="dk1"/>
                </a:solidFill>
                <a:latin typeface="Georgia"/>
                <a:ea typeface="Georgia"/>
                <a:cs typeface="Georgia"/>
                <a:sym typeface="Georgia"/>
              </a:rPr>
              <a:t>Cloud</a:t>
            </a:r>
          </a:p>
          <a:p>
            <a:pPr marL="342900" marR="0" lvl="0" indent="-342900" algn="l" rtl="0">
              <a:spcBef>
                <a:spcPts val="0"/>
              </a:spcBef>
              <a:spcAft>
                <a:spcPts val="0"/>
              </a:spcAft>
              <a:buSzPct val="25000"/>
              <a:buNone/>
            </a:pPr>
            <a:r>
              <a:rPr lang="en-US" sz="1200" b="0" i="0" u="none" strike="noStrike" cap="none" baseline="0" dirty="0" smtClean="0">
                <a:solidFill>
                  <a:schemeClr val="dk1"/>
                </a:solidFill>
                <a:latin typeface="Georgia"/>
                <a:ea typeface="Georgia"/>
                <a:cs typeface="Georgia"/>
                <a:sym typeface="Georgia"/>
              </a:rPr>
              <a:t>State University</a:t>
            </a:r>
            <a:r>
              <a:rPr lang="en-US" sz="1200" b="0" i="0" u="none" strike="noStrike" cap="none" baseline="0" dirty="0">
                <a:solidFill>
                  <a:schemeClr val="dk1"/>
                </a:solidFill>
                <a:latin typeface="Georgia"/>
                <a:ea typeface="Georgia"/>
                <a:cs typeface="Georgia"/>
                <a:sym typeface="Georgia"/>
              </a:rPr>
              <a:t>, Minnesota and a Bachelor </a:t>
            </a:r>
            <a:r>
              <a:rPr lang="en-US" sz="1200" b="0" i="0" u="none" strike="noStrike" cap="none" baseline="0" dirty="0" smtClean="0">
                <a:solidFill>
                  <a:schemeClr val="dk1"/>
                </a:solidFill>
                <a:latin typeface="Georgia"/>
                <a:ea typeface="Georgia"/>
                <a:cs typeface="Georgia"/>
                <a:sym typeface="Georgia"/>
              </a:rPr>
              <a:t>of</a:t>
            </a:r>
          </a:p>
          <a:p>
            <a:pPr marL="342900" marR="0" lvl="0" indent="-342900" algn="l" rtl="0">
              <a:spcBef>
                <a:spcPts val="0"/>
              </a:spcBef>
              <a:spcAft>
                <a:spcPts val="0"/>
              </a:spcAft>
              <a:buSzPct val="25000"/>
              <a:buNone/>
            </a:pPr>
            <a:r>
              <a:rPr lang="en-US" sz="1200" b="0" i="0" u="none" strike="noStrike" cap="none" baseline="0" dirty="0" smtClean="0">
                <a:solidFill>
                  <a:schemeClr val="dk1"/>
                </a:solidFill>
                <a:latin typeface="Georgia"/>
                <a:ea typeface="Georgia"/>
                <a:cs typeface="Georgia"/>
                <a:sym typeface="Georgia"/>
              </a:rPr>
              <a:t>Commerce</a:t>
            </a:r>
            <a:r>
              <a:rPr lang="en-US" sz="1200" dirty="0">
                <a:solidFill>
                  <a:schemeClr val="dk1"/>
                </a:solidFill>
                <a:latin typeface="Georgia"/>
                <a:ea typeface="Georgia"/>
                <a:cs typeface="Georgia"/>
                <a:sym typeface="Georgia"/>
              </a:rPr>
              <a:t> </a:t>
            </a:r>
            <a:r>
              <a:rPr lang="en-US" sz="1200" b="0" i="0" u="none" strike="noStrike" cap="none" baseline="0" dirty="0" smtClean="0">
                <a:solidFill>
                  <a:schemeClr val="dk1"/>
                </a:solidFill>
                <a:latin typeface="Georgia"/>
                <a:ea typeface="Georgia"/>
                <a:cs typeface="Georgia"/>
                <a:sym typeface="Georgia"/>
              </a:rPr>
              <a:t>from </a:t>
            </a:r>
            <a:r>
              <a:rPr lang="en-US" sz="1200" b="0" i="0" u="none" strike="noStrike" cap="none" baseline="0" dirty="0">
                <a:solidFill>
                  <a:schemeClr val="dk1"/>
                </a:solidFill>
                <a:latin typeface="Georgia"/>
                <a:ea typeface="Georgia"/>
                <a:cs typeface="Georgia"/>
                <a:sym typeface="Georgia"/>
              </a:rPr>
              <a:t>the University of Bombay. He has </a:t>
            </a:r>
            <a:r>
              <a:rPr lang="en-US" sz="1200" b="0" i="0" u="none" strike="noStrike" cap="none" baseline="0" dirty="0" smtClean="0">
                <a:solidFill>
                  <a:schemeClr val="dk1"/>
                </a:solidFill>
                <a:latin typeface="Georgia"/>
                <a:ea typeface="Georgia"/>
                <a:cs typeface="Georgia"/>
                <a:sym typeface="Georgia"/>
              </a:rPr>
              <a:t>been</a:t>
            </a:r>
          </a:p>
          <a:p>
            <a:pPr marL="342900" marR="0" lvl="0" indent="-342900" algn="l" rtl="0">
              <a:spcBef>
                <a:spcPts val="0"/>
              </a:spcBef>
              <a:spcAft>
                <a:spcPts val="0"/>
              </a:spcAft>
              <a:buSzPct val="25000"/>
              <a:buNone/>
            </a:pPr>
            <a:r>
              <a:rPr lang="en-US" sz="1200" dirty="0">
                <a:solidFill>
                  <a:schemeClr val="dk1"/>
                </a:solidFill>
                <a:latin typeface="Georgia"/>
                <a:ea typeface="Georgia"/>
                <a:cs typeface="Georgia"/>
                <a:sym typeface="Georgia"/>
              </a:rPr>
              <a:t>p</a:t>
            </a:r>
            <a:r>
              <a:rPr lang="en-US" sz="1200" b="0" i="0" u="none" strike="noStrike" cap="none" baseline="0" dirty="0" smtClean="0">
                <a:solidFill>
                  <a:schemeClr val="dk1"/>
                </a:solidFill>
                <a:latin typeface="Georgia"/>
                <a:ea typeface="Georgia"/>
                <a:cs typeface="Georgia"/>
                <a:sym typeface="Georgia"/>
              </a:rPr>
              <a:t>ublished</a:t>
            </a:r>
            <a:r>
              <a:rPr lang="en-US" sz="1200" dirty="0" smtClean="0">
                <a:solidFill>
                  <a:schemeClr val="dk1"/>
                </a:solidFill>
                <a:latin typeface="Georgia"/>
                <a:ea typeface="Georgia"/>
                <a:cs typeface="Georgia"/>
                <a:sym typeface="Georgia"/>
              </a:rPr>
              <a:t> </a:t>
            </a:r>
            <a:r>
              <a:rPr lang="en-US" sz="1200" b="0" i="0" u="none" strike="noStrike" cap="none" baseline="0" dirty="0" smtClean="0">
                <a:solidFill>
                  <a:schemeClr val="dk1"/>
                </a:solidFill>
                <a:latin typeface="Georgia"/>
                <a:ea typeface="Georgia"/>
                <a:cs typeface="Georgia"/>
                <a:sym typeface="Georgia"/>
              </a:rPr>
              <a:t>in </a:t>
            </a:r>
            <a:r>
              <a:rPr lang="en-US" sz="1200" b="0" i="0" u="none" strike="noStrike" cap="none" baseline="0" dirty="0">
                <a:solidFill>
                  <a:schemeClr val="dk1"/>
                </a:solidFill>
                <a:latin typeface="Georgia"/>
                <a:ea typeface="Georgia"/>
                <a:cs typeface="Georgia"/>
                <a:sym typeface="Georgia"/>
              </a:rPr>
              <a:t>several academic journals and </a:t>
            </a:r>
            <a:r>
              <a:rPr lang="en-US" sz="1200" b="0" i="0" u="none" strike="noStrike" cap="none" baseline="0" dirty="0" smtClean="0">
                <a:solidFill>
                  <a:schemeClr val="dk1"/>
                </a:solidFill>
                <a:latin typeface="Georgia"/>
                <a:ea typeface="Georgia"/>
                <a:cs typeface="Georgia"/>
                <a:sym typeface="Georgia"/>
              </a:rPr>
              <a:t>holds</a:t>
            </a:r>
          </a:p>
          <a:p>
            <a:pPr marL="342900" marR="0" lvl="0" indent="-342900" algn="l" rtl="0">
              <a:spcBef>
                <a:spcPts val="0"/>
              </a:spcBef>
              <a:spcAft>
                <a:spcPts val="0"/>
              </a:spcAft>
              <a:buSzPct val="25000"/>
              <a:buNone/>
            </a:pPr>
            <a:r>
              <a:rPr lang="en-US" sz="1200" dirty="0">
                <a:solidFill>
                  <a:schemeClr val="dk1"/>
                </a:solidFill>
                <a:latin typeface="Georgia"/>
                <a:ea typeface="Georgia"/>
                <a:cs typeface="Georgia"/>
                <a:sym typeface="Georgia"/>
              </a:rPr>
              <a:t>p</a:t>
            </a:r>
            <a:r>
              <a:rPr lang="en-US" sz="1200" b="0" i="0" u="none" strike="noStrike" cap="none" baseline="0" dirty="0" smtClean="0">
                <a:solidFill>
                  <a:schemeClr val="dk1"/>
                </a:solidFill>
                <a:latin typeface="Georgia"/>
                <a:ea typeface="Georgia"/>
                <a:cs typeface="Georgia"/>
                <a:sym typeface="Georgia"/>
              </a:rPr>
              <a:t>rofessional</a:t>
            </a:r>
            <a:r>
              <a:rPr lang="en-US" sz="1200" dirty="0" smtClean="0">
                <a:solidFill>
                  <a:schemeClr val="dk1"/>
                </a:solidFill>
                <a:latin typeface="Georgia"/>
                <a:ea typeface="Georgia"/>
                <a:cs typeface="Georgia"/>
                <a:sym typeface="Georgia"/>
              </a:rPr>
              <a:t> </a:t>
            </a:r>
            <a:r>
              <a:rPr lang="en-US" sz="1200" b="0" i="0" u="none" strike="noStrike" cap="none" baseline="0" dirty="0" smtClean="0">
                <a:solidFill>
                  <a:schemeClr val="dk1"/>
                </a:solidFill>
                <a:latin typeface="Georgia"/>
                <a:ea typeface="Georgia"/>
                <a:cs typeface="Georgia"/>
                <a:sym typeface="Georgia"/>
              </a:rPr>
              <a:t>memberships </a:t>
            </a:r>
            <a:r>
              <a:rPr lang="en-US" sz="1200" b="0" i="0" u="none" strike="noStrike" cap="none" baseline="0" dirty="0">
                <a:solidFill>
                  <a:schemeClr val="dk1"/>
                </a:solidFill>
                <a:latin typeface="Georgia"/>
                <a:ea typeface="Georgia"/>
                <a:cs typeface="Georgia"/>
                <a:sym typeface="Georgia"/>
              </a:rPr>
              <a:t>with the </a:t>
            </a:r>
            <a:r>
              <a:rPr lang="en-US" sz="1200" b="0" i="0" u="none" strike="noStrike" cap="none" baseline="0" dirty="0" smtClean="0">
                <a:solidFill>
                  <a:schemeClr val="dk1"/>
                </a:solidFill>
                <a:latin typeface="Georgia"/>
                <a:ea typeface="Georgia"/>
                <a:cs typeface="Georgia"/>
                <a:sym typeface="Georgia"/>
              </a:rPr>
              <a:t>Finance</a:t>
            </a:r>
          </a:p>
          <a:p>
            <a:pPr marL="342900" marR="0" lvl="0" indent="-342900" algn="l" rtl="0">
              <a:spcBef>
                <a:spcPts val="0"/>
              </a:spcBef>
              <a:spcAft>
                <a:spcPts val="0"/>
              </a:spcAft>
              <a:buSzPct val="25000"/>
              <a:buNone/>
            </a:pPr>
            <a:r>
              <a:rPr lang="en-US" sz="1200" b="0" i="0" u="none" strike="noStrike" cap="none" baseline="0" dirty="0" smtClean="0">
                <a:solidFill>
                  <a:schemeClr val="dk1"/>
                </a:solidFill>
                <a:latin typeface="Georgia"/>
                <a:ea typeface="Georgia"/>
                <a:cs typeface="Georgia"/>
                <a:sym typeface="Georgia"/>
              </a:rPr>
              <a:t>Management</a:t>
            </a:r>
            <a:r>
              <a:rPr lang="en-US" sz="1200" dirty="0">
                <a:solidFill>
                  <a:schemeClr val="dk1"/>
                </a:solidFill>
                <a:latin typeface="Georgia"/>
                <a:ea typeface="Georgia"/>
                <a:cs typeface="Georgia"/>
                <a:sym typeface="Georgia"/>
              </a:rPr>
              <a:t> </a:t>
            </a:r>
            <a:r>
              <a:rPr lang="en-US" sz="1200" b="0" i="0" u="none" strike="noStrike" cap="none" baseline="0" dirty="0" smtClean="0">
                <a:solidFill>
                  <a:schemeClr val="dk1"/>
                </a:solidFill>
                <a:latin typeface="Georgia"/>
                <a:ea typeface="Georgia"/>
                <a:cs typeface="Georgia"/>
                <a:sym typeface="Georgia"/>
              </a:rPr>
              <a:t>Association</a:t>
            </a:r>
            <a:r>
              <a:rPr lang="en-US" sz="1200" b="0" i="0" u="none" strike="noStrike" cap="none" baseline="0" dirty="0">
                <a:solidFill>
                  <a:schemeClr val="dk1"/>
                </a:solidFill>
                <a:latin typeface="Georgia"/>
                <a:ea typeface="Georgia"/>
                <a:cs typeface="Georgia"/>
                <a:sym typeface="Georgia"/>
              </a:rPr>
              <a:t>, American </a:t>
            </a:r>
            <a:r>
              <a:rPr lang="en-US" sz="1200" b="0" i="0" u="none" strike="noStrike" cap="none" baseline="0" dirty="0" smtClean="0">
                <a:solidFill>
                  <a:schemeClr val="dk1"/>
                </a:solidFill>
                <a:latin typeface="Georgia"/>
                <a:ea typeface="Georgia"/>
                <a:cs typeface="Georgia"/>
                <a:sym typeface="Georgia"/>
              </a:rPr>
              <a:t>Finance</a:t>
            </a:r>
          </a:p>
          <a:p>
            <a:pPr marL="342900" marR="0" lvl="0" indent="-342900" algn="l" rtl="0">
              <a:spcBef>
                <a:spcPts val="0"/>
              </a:spcBef>
              <a:spcAft>
                <a:spcPts val="0"/>
              </a:spcAft>
              <a:buSzPct val="25000"/>
              <a:buNone/>
            </a:pPr>
            <a:r>
              <a:rPr lang="en-US" sz="1200" b="0" i="0" u="none" strike="noStrike" cap="none" baseline="0" dirty="0" smtClean="0">
                <a:solidFill>
                  <a:schemeClr val="dk1"/>
                </a:solidFill>
                <a:latin typeface="Georgia"/>
                <a:ea typeface="Georgia"/>
                <a:cs typeface="Georgia"/>
                <a:sym typeface="Georgia"/>
              </a:rPr>
              <a:t>Association</a:t>
            </a:r>
            <a:r>
              <a:rPr lang="en-US" sz="1200" b="0" i="0" u="none" strike="noStrike" cap="none" baseline="0" dirty="0">
                <a:solidFill>
                  <a:schemeClr val="dk1"/>
                </a:solidFill>
                <a:latin typeface="Georgia"/>
                <a:ea typeface="Georgia"/>
                <a:cs typeface="Georgia"/>
                <a:sym typeface="Georgia"/>
              </a:rPr>
              <a:t>, </a:t>
            </a:r>
            <a:r>
              <a:rPr lang="en-US" sz="1200" b="0" i="0" u="none" strike="noStrike" cap="none" baseline="0" dirty="0" smtClean="0">
                <a:solidFill>
                  <a:schemeClr val="dk1"/>
                </a:solidFill>
                <a:latin typeface="Georgia"/>
                <a:ea typeface="Georgia"/>
                <a:cs typeface="Georgia"/>
                <a:sym typeface="Georgia"/>
              </a:rPr>
              <a:t>Eastern</a:t>
            </a:r>
            <a:r>
              <a:rPr lang="en-US" sz="1200" b="0" i="0" u="none" strike="noStrike" cap="none" dirty="0" smtClean="0">
                <a:solidFill>
                  <a:schemeClr val="dk1"/>
                </a:solidFill>
                <a:latin typeface="Georgia"/>
                <a:ea typeface="Georgia"/>
                <a:cs typeface="Georgia"/>
                <a:sym typeface="Georgia"/>
              </a:rPr>
              <a:t> </a:t>
            </a:r>
            <a:r>
              <a:rPr lang="en-US" sz="1200" b="0" i="0" u="none" strike="noStrike" cap="none" baseline="0" dirty="0" smtClean="0">
                <a:solidFill>
                  <a:schemeClr val="dk1"/>
                </a:solidFill>
                <a:latin typeface="Georgia"/>
                <a:ea typeface="Georgia"/>
                <a:cs typeface="Georgia"/>
                <a:sym typeface="Georgia"/>
              </a:rPr>
              <a:t>Finance </a:t>
            </a:r>
            <a:r>
              <a:rPr lang="en-US" sz="1200" b="0" i="0" u="none" strike="noStrike" cap="none" baseline="0" dirty="0">
                <a:solidFill>
                  <a:schemeClr val="dk1"/>
                </a:solidFill>
                <a:latin typeface="Georgia"/>
                <a:ea typeface="Georgia"/>
                <a:cs typeface="Georgia"/>
                <a:sym typeface="Georgia"/>
              </a:rPr>
              <a:t>Association</a:t>
            </a:r>
            <a:r>
              <a:rPr lang="en-US" sz="1200" b="0" i="0" u="none" strike="noStrike" cap="none" baseline="0" dirty="0" smtClean="0">
                <a:solidFill>
                  <a:schemeClr val="dk1"/>
                </a:solidFill>
                <a:latin typeface="Georgia"/>
                <a:ea typeface="Georgia"/>
                <a:cs typeface="Georgia"/>
                <a:sym typeface="Georgia"/>
              </a:rPr>
              <a:t>,</a:t>
            </a:r>
          </a:p>
          <a:p>
            <a:pPr marL="342900" marR="0" lvl="0" indent="-342900" algn="l" rtl="0">
              <a:spcBef>
                <a:spcPts val="0"/>
              </a:spcBef>
              <a:spcAft>
                <a:spcPts val="0"/>
              </a:spcAft>
              <a:buSzPct val="25000"/>
              <a:buNone/>
            </a:pPr>
            <a:r>
              <a:rPr lang="en-US" sz="1200" b="0" i="0" u="none" strike="noStrike" cap="none" baseline="0" dirty="0" smtClean="0">
                <a:solidFill>
                  <a:schemeClr val="dk1"/>
                </a:solidFill>
                <a:latin typeface="Georgia"/>
                <a:ea typeface="Georgia"/>
                <a:cs typeface="Georgia"/>
                <a:sym typeface="Georgia"/>
              </a:rPr>
              <a:t>Southwestern Finance</a:t>
            </a:r>
            <a:r>
              <a:rPr lang="en-US" sz="1200" b="0" i="0" u="none" strike="noStrike" cap="none" dirty="0" smtClean="0">
                <a:solidFill>
                  <a:schemeClr val="dk1"/>
                </a:solidFill>
                <a:latin typeface="Georgia"/>
                <a:ea typeface="Georgia"/>
                <a:cs typeface="Georgia"/>
                <a:sym typeface="Georgia"/>
              </a:rPr>
              <a:t> </a:t>
            </a:r>
            <a:r>
              <a:rPr lang="en-US" sz="1200" b="0" i="0" u="none" strike="noStrike" cap="none" baseline="0" dirty="0" smtClean="0">
                <a:solidFill>
                  <a:schemeClr val="dk1"/>
                </a:solidFill>
                <a:latin typeface="Georgia"/>
                <a:ea typeface="Georgia"/>
                <a:cs typeface="Georgia"/>
                <a:sym typeface="Georgia"/>
              </a:rPr>
              <a:t>Association </a:t>
            </a:r>
            <a:r>
              <a:rPr lang="en-US" sz="1200" b="0" i="0" u="none" strike="noStrike" cap="none" baseline="0" dirty="0">
                <a:solidFill>
                  <a:schemeClr val="dk1"/>
                </a:solidFill>
                <a:latin typeface="Georgia"/>
                <a:ea typeface="Georgia"/>
                <a:cs typeface="Georgia"/>
                <a:sym typeface="Georgia"/>
              </a:rPr>
              <a:t>and Beta </a:t>
            </a:r>
            <a:r>
              <a:rPr lang="en-US" sz="1200" b="0" i="0" u="none" strike="noStrike" cap="none" baseline="0" dirty="0" smtClean="0">
                <a:solidFill>
                  <a:schemeClr val="dk1"/>
                </a:solidFill>
                <a:latin typeface="Georgia"/>
                <a:ea typeface="Georgia"/>
                <a:cs typeface="Georgia"/>
                <a:sym typeface="Georgia"/>
              </a:rPr>
              <a:t>Gamma</a:t>
            </a:r>
          </a:p>
          <a:p>
            <a:pPr marL="342900" marR="0" lvl="0" indent="-342900" algn="l" rtl="0">
              <a:spcBef>
                <a:spcPts val="0"/>
              </a:spcBef>
              <a:spcAft>
                <a:spcPts val="0"/>
              </a:spcAft>
              <a:buSzPct val="25000"/>
              <a:buNone/>
            </a:pPr>
            <a:r>
              <a:rPr lang="en-US" sz="1200" b="0" i="0" u="none" strike="noStrike" cap="none" baseline="0" dirty="0" smtClean="0">
                <a:solidFill>
                  <a:schemeClr val="dk1"/>
                </a:solidFill>
                <a:latin typeface="Georgia"/>
                <a:ea typeface="Georgia"/>
                <a:cs typeface="Georgia"/>
                <a:sym typeface="Georgia"/>
              </a:rPr>
              <a:t>Sigma.</a:t>
            </a:r>
            <a:endParaRPr lang="en-US" sz="1200" b="0" i="0" u="none" strike="noStrike" cap="none" baseline="0" dirty="0">
              <a:solidFill>
                <a:schemeClr val="dk1"/>
              </a:solidFill>
              <a:latin typeface="Georgia"/>
              <a:ea typeface="Georgia"/>
              <a:cs typeface="Georgia"/>
              <a:sym typeface="Georgia"/>
            </a:endParaRPr>
          </a:p>
        </p:txBody>
      </p:sp>
      <p:sp>
        <p:nvSpPr>
          <p:cNvPr id="501" name="Shape 501"/>
          <p:cNvSpPr txBox="1"/>
          <p:nvPr/>
        </p:nvSpPr>
        <p:spPr>
          <a:xfrm>
            <a:off x="2079625" y="1783080"/>
            <a:ext cx="2644775" cy="52578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400" b="1" i="0" u="none" strike="noStrike" cap="none" baseline="0" dirty="0">
                <a:solidFill>
                  <a:schemeClr val="dk1"/>
                </a:solidFill>
                <a:latin typeface="Georgia"/>
                <a:ea typeface="Georgia"/>
                <a:cs typeface="Georgia"/>
                <a:sym typeface="Arial"/>
              </a:rPr>
              <a:t>Dr. Frank P. D’Souza</a:t>
            </a:r>
          </a:p>
        </p:txBody>
      </p:sp>
      <p:sp>
        <p:nvSpPr>
          <p:cNvPr id="502" name="Shape 502"/>
          <p:cNvSpPr txBox="1"/>
          <p:nvPr/>
        </p:nvSpPr>
        <p:spPr>
          <a:xfrm>
            <a:off x="2079625" y="2368296"/>
            <a:ext cx="2111375" cy="37734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1200" b="0" i="0" u="none" strike="noStrike" cap="none" baseline="0" dirty="0">
                <a:solidFill>
                  <a:schemeClr val="dk1"/>
                </a:solidFill>
                <a:latin typeface="Georgia"/>
                <a:ea typeface="Georgia"/>
                <a:cs typeface="Georgia"/>
                <a:sym typeface="Arial"/>
              </a:rPr>
              <a:t>Loyola University Maryland</a:t>
            </a:r>
          </a:p>
        </p:txBody>
      </p:sp>
      <p:cxnSp>
        <p:nvCxnSpPr>
          <p:cNvPr id="503" name="Shape 503"/>
          <p:cNvCxnSpPr/>
          <p:nvPr/>
        </p:nvCxnSpPr>
        <p:spPr>
          <a:xfrm>
            <a:off x="990600" y="1676400"/>
            <a:ext cx="3227831" cy="0"/>
          </a:xfrm>
          <a:prstGeom prst="straightConnector1">
            <a:avLst/>
          </a:prstGeom>
          <a:noFill/>
          <a:ln w="9525" cap="rnd">
            <a:solidFill>
              <a:schemeClr val="dk1"/>
            </a:solidFill>
            <a:prstDash val="solid"/>
            <a:round/>
            <a:headEnd type="none" w="med" len="med"/>
            <a:tailEnd type="none" w="med" len="med"/>
          </a:ln>
        </p:spPr>
      </p:cxnSp>
      <p:sp>
        <p:nvSpPr>
          <p:cNvPr id="504" name="Shape 504"/>
          <p:cNvSpPr txBox="1"/>
          <p:nvPr/>
        </p:nvSpPr>
        <p:spPr>
          <a:xfrm>
            <a:off x="877887" y="533400"/>
            <a:ext cx="3998912" cy="68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3200" b="0" i="0" u="none" strike="noStrike" cap="none" baseline="0">
                <a:solidFill>
                  <a:schemeClr val="dk1"/>
                </a:solidFill>
                <a:latin typeface="Georgia"/>
                <a:ea typeface="Georgia"/>
                <a:cs typeface="Georgia"/>
                <a:sym typeface="Georgia"/>
              </a:rPr>
              <a:t>Professor Biography</a:t>
            </a:r>
          </a:p>
        </p:txBody>
      </p:sp>
      <p:sp>
        <p:nvSpPr>
          <p:cNvPr id="505" name="Shape 505"/>
          <p:cNvSpPr txBox="1"/>
          <p:nvPr/>
        </p:nvSpPr>
        <p:spPr>
          <a:xfrm>
            <a:off x="815050" y="3566725"/>
            <a:ext cx="7696199" cy="2590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600"/>
              </a:spcAft>
              <a:buSzPct val="25000"/>
              <a:buNone/>
            </a:pPr>
            <a:r>
              <a:rPr lang="en-US" sz="1100" b="1" i="0" u="none" strike="noStrike" cap="none" baseline="0" dirty="0">
                <a:solidFill>
                  <a:schemeClr val="dk1"/>
                </a:solidFill>
                <a:latin typeface="Georgia"/>
                <a:ea typeface="Georgia"/>
                <a:cs typeface="Georgia"/>
                <a:sym typeface="Georgia"/>
              </a:rPr>
              <a:t>Representative Publications</a:t>
            </a:r>
          </a:p>
          <a:p>
            <a:pPr marL="0" marR="0" lvl="0" indent="6350" algn="l" rtl="0">
              <a:spcBef>
                <a:spcPts val="0"/>
              </a:spcBef>
              <a:spcAft>
                <a:spcPts val="400"/>
              </a:spcAft>
              <a:buClr>
                <a:schemeClr val="dk1"/>
              </a:buClr>
              <a:buSzPct val="100000"/>
              <a:buFont typeface="Georgia"/>
              <a:buChar char="▪"/>
            </a:pPr>
            <a:r>
              <a:rPr lang="en-US" sz="1100" b="0" i="0" u="none" strike="noStrike" cap="none" baseline="0" dirty="0">
                <a:solidFill>
                  <a:schemeClr val="dk1"/>
                </a:solidFill>
                <a:latin typeface="Georgia"/>
                <a:ea typeface="Georgia"/>
                <a:cs typeface="Georgia"/>
                <a:sym typeface="Georgia"/>
              </a:rPr>
              <a:t> D'Souza, F., Ellis, N., &amp; Fairchild, L., (2010), "Illuminating the Need for Regulation in Dark Markets: Proposed     </a:t>
            </a:r>
            <a:br>
              <a:rPr lang="en-US" sz="1100" b="0" i="0" u="none" strike="noStrike" cap="none" baseline="0" dirty="0">
                <a:solidFill>
                  <a:schemeClr val="dk1"/>
                </a:solidFill>
                <a:latin typeface="Georgia"/>
                <a:ea typeface="Georgia"/>
                <a:cs typeface="Georgia"/>
                <a:sym typeface="Georgia"/>
              </a:rPr>
            </a:br>
            <a:r>
              <a:rPr lang="en-US" sz="1100" b="0" i="0" u="none" strike="noStrike" cap="none" baseline="0" dirty="0">
                <a:solidFill>
                  <a:schemeClr val="dk1"/>
                </a:solidFill>
                <a:latin typeface="Georgia"/>
                <a:ea typeface="Georgia"/>
                <a:cs typeface="Georgia"/>
                <a:sym typeface="Georgia"/>
              </a:rPr>
              <a:t>   Regulation of the OTC Derivatives Market", University of Pennsylvania Journal of Business Law, 12, 473-516  </a:t>
            </a:r>
          </a:p>
          <a:p>
            <a:pPr marL="0" marR="0" lvl="0" indent="6350" algn="l" rtl="0">
              <a:spcBef>
                <a:spcPts val="0"/>
              </a:spcBef>
              <a:spcAft>
                <a:spcPts val="400"/>
              </a:spcAft>
              <a:buClr>
                <a:schemeClr val="dk1"/>
              </a:buClr>
              <a:buSzPct val="100000"/>
              <a:buFont typeface="Georgia"/>
              <a:buChar char="▪"/>
            </a:pPr>
            <a:r>
              <a:rPr lang="en-US" sz="1100" b="0" i="0" u="none" strike="noStrike" cap="none" baseline="0" dirty="0">
                <a:solidFill>
                  <a:schemeClr val="dk1"/>
                </a:solidFill>
                <a:latin typeface="Georgia"/>
                <a:ea typeface="Georgia"/>
                <a:cs typeface="Georgia"/>
                <a:sym typeface="Georgia"/>
              </a:rPr>
              <a:t> Carter, D., D'Souza, F., </a:t>
            </a:r>
            <a:r>
              <a:rPr lang="en-US" sz="1100" b="0" i="0" u="none" strike="noStrike" cap="none" baseline="0" dirty="0" err="1">
                <a:solidFill>
                  <a:schemeClr val="dk1"/>
                </a:solidFill>
                <a:latin typeface="Georgia"/>
                <a:ea typeface="Georgia"/>
                <a:cs typeface="Georgia"/>
                <a:sym typeface="Georgia"/>
              </a:rPr>
              <a:t>Simkins</a:t>
            </a:r>
            <a:r>
              <a:rPr lang="en-US" sz="1100" b="0" i="0" u="none" strike="noStrike" cap="none" baseline="0" dirty="0">
                <a:solidFill>
                  <a:schemeClr val="dk1"/>
                </a:solidFill>
                <a:latin typeface="Georgia"/>
                <a:ea typeface="Georgia"/>
                <a:cs typeface="Georgia"/>
                <a:sym typeface="Georgia"/>
              </a:rPr>
              <a:t>, B., &amp; Simpson, W.G., (2010), "The Gender and Ethnic Diversity of US </a:t>
            </a:r>
            <a:br>
              <a:rPr lang="en-US" sz="1100" b="0" i="0" u="none" strike="noStrike" cap="none" baseline="0" dirty="0">
                <a:solidFill>
                  <a:schemeClr val="dk1"/>
                </a:solidFill>
                <a:latin typeface="Georgia"/>
                <a:ea typeface="Georgia"/>
                <a:cs typeface="Georgia"/>
                <a:sym typeface="Georgia"/>
              </a:rPr>
            </a:br>
            <a:r>
              <a:rPr lang="en-US" sz="1100" b="0" i="0" u="none" strike="noStrike" cap="none" baseline="0" dirty="0">
                <a:solidFill>
                  <a:schemeClr val="dk1"/>
                </a:solidFill>
                <a:latin typeface="Georgia"/>
                <a:ea typeface="Georgia"/>
                <a:cs typeface="Georgia"/>
                <a:sym typeface="Georgia"/>
              </a:rPr>
              <a:t>   Boards and Board Committees and Firm Financial Performance", Corporate Governance: An International </a:t>
            </a:r>
            <a:br>
              <a:rPr lang="en-US" sz="1100" b="0" i="0" u="none" strike="noStrike" cap="none" baseline="0" dirty="0">
                <a:solidFill>
                  <a:schemeClr val="dk1"/>
                </a:solidFill>
                <a:latin typeface="Georgia"/>
                <a:ea typeface="Georgia"/>
                <a:cs typeface="Georgia"/>
                <a:sym typeface="Georgia"/>
              </a:rPr>
            </a:br>
            <a:r>
              <a:rPr lang="en-US" sz="1100" b="0" i="0" u="none" strike="noStrike" cap="none" baseline="0" dirty="0">
                <a:solidFill>
                  <a:schemeClr val="dk1"/>
                </a:solidFill>
                <a:latin typeface="Georgia"/>
                <a:ea typeface="Georgia"/>
                <a:cs typeface="Georgia"/>
                <a:sym typeface="Georgia"/>
              </a:rPr>
              <a:t>   Review, 18(5), 396-414 </a:t>
            </a:r>
          </a:p>
          <a:p>
            <a:pPr marL="0" marR="0" lvl="0" indent="6350" algn="l" rtl="0">
              <a:spcBef>
                <a:spcPts val="0"/>
              </a:spcBef>
              <a:spcAft>
                <a:spcPts val="400"/>
              </a:spcAft>
              <a:buClr>
                <a:schemeClr val="dk1"/>
              </a:buClr>
              <a:buSzPct val="100000"/>
              <a:buFont typeface="Georgia"/>
              <a:buChar char="▪"/>
            </a:pPr>
            <a:r>
              <a:rPr lang="en-US" sz="1100" b="0" i="0" u="none" strike="noStrike" cap="none" baseline="0" dirty="0">
                <a:solidFill>
                  <a:schemeClr val="dk1"/>
                </a:solidFill>
                <a:latin typeface="Georgia"/>
                <a:ea typeface="Georgia"/>
                <a:cs typeface="Georgia"/>
                <a:sym typeface="Georgia"/>
              </a:rPr>
              <a:t> Simpson, W. G., Carter, D., &amp; D'Souza, F., (2010), "What Do We Know About Women on Boards", Journal of </a:t>
            </a:r>
            <a:br>
              <a:rPr lang="en-US" sz="1100" b="0" i="0" u="none" strike="noStrike" cap="none" baseline="0" dirty="0">
                <a:solidFill>
                  <a:schemeClr val="dk1"/>
                </a:solidFill>
                <a:latin typeface="Georgia"/>
                <a:ea typeface="Georgia"/>
                <a:cs typeface="Georgia"/>
                <a:sym typeface="Georgia"/>
              </a:rPr>
            </a:br>
            <a:r>
              <a:rPr lang="en-US" sz="1100" b="0" i="0" u="none" strike="noStrike" cap="none" baseline="0" dirty="0">
                <a:solidFill>
                  <a:schemeClr val="dk1"/>
                </a:solidFill>
                <a:latin typeface="Georgia"/>
                <a:ea typeface="Georgia"/>
                <a:cs typeface="Georgia"/>
                <a:sym typeface="Georgia"/>
              </a:rPr>
              <a:t>   Applied Finance, 20(2), 27-39</a:t>
            </a:r>
          </a:p>
          <a:p>
            <a:pPr marL="0" marR="0" lvl="0" indent="6350" algn="l" rtl="0">
              <a:spcBef>
                <a:spcPts val="0"/>
              </a:spcBef>
              <a:spcAft>
                <a:spcPts val="400"/>
              </a:spcAft>
              <a:buClr>
                <a:schemeClr val="dk1"/>
              </a:buClr>
              <a:buSzPct val="100000"/>
              <a:buFont typeface="Georgia"/>
              <a:buChar char="▪"/>
            </a:pPr>
            <a:r>
              <a:rPr lang="en-US" sz="1100" b="0" i="0" u="none" strike="noStrike" cap="none" baseline="0" dirty="0">
                <a:solidFill>
                  <a:schemeClr val="dk1"/>
                </a:solidFill>
                <a:latin typeface="Georgia"/>
                <a:ea typeface="Georgia"/>
                <a:cs typeface="Georgia"/>
                <a:sym typeface="Georgia"/>
              </a:rPr>
              <a:t> D'Souza, F., Fletcher, H., &amp; </a:t>
            </a:r>
            <a:r>
              <a:rPr lang="en-US" sz="1100" b="0" i="0" u="none" strike="noStrike" cap="none" baseline="0" dirty="0" err="1">
                <a:solidFill>
                  <a:schemeClr val="dk1"/>
                </a:solidFill>
                <a:latin typeface="Georgia"/>
                <a:ea typeface="Georgia"/>
                <a:cs typeface="Georgia"/>
                <a:sym typeface="Georgia"/>
              </a:rPr>
              <a:t>Ionici</a:t>
            </a:r>
            <a:r>
              <a:rPr lang="en-US" sz="1100" b="0" i="0" u="none" strike="noStrike" cap="none" baseline="0" dirty="0">
                <a:solidFill>
                  <a:schemeClr val="dk1"/>
                </a:solidFill>
                <a:latin typeface="Georgia"/>
                <a:ea typeface="Georgia"/>
                <a:cs typeface="Georgia"/>
                <a:sym typeface="Georgia"/>
              </a:rPr>
              <a:t>, O., (2011), "Equity Market Timing and Subsequent Delisting Likelihood", </a:t>
            </a:r>
            <a:br>
              <a:rPr lang="en-US" sz="1100" b="0" i="0" u="none" strike="noStrike" cap="none" baseline="0" dirty="0">
                <a:solidFill>
                  <a:schemeClr val="dk1"/>
                </a:solidFill>
                <a:latin typeface="Georgia"/>
                <a:ea typeface="Georgia"/>
                <a:cs typeface="Georgia"/>
                <a:sym typeface="Georgia"/>
              </a:rPr>
            </a:br>
            <a:r>
              <a:rPr lang="en-US" sz="1100" b="0" i="0" u="none" strike="noStrike" cap="none" baseline="0" dirty="0">
                <a:solidFill>
                  <a:schemeClr val="dk1"/>
                </a:solidFill>
                <a:latin typeface="Georgia"/>
                <a:ea typeface="Georgia"/>
                <a:cs typeface="Georgia"/>
                <a:sym typeface="Georgia"/>
              </a:rPr>
              <a:t>   International Journal of Business and Finance Research, 5(2) 85-94</a:t>
            </a:r>
          </a:p>
          <a:p>
            <a:pPr marL="0" marR="0" lvl="0" indent="6350" algn="l" rtl="0">
              <a:spcBef>
                <a:spcPts val="0"/>
              </a:spcBef>
              <a:spcAft>
                <a:spcPts val="400"/>
              </a:spcAft>
              <a:buClr>
                <a:schemeClr val="dk1"/>
              </a:buClr>
              <a:buSzPct val="100000"/>
              <a:buFont typeface="Georgia"/>
              <a:buChar char="▪"/>
            </a:pPr>
            <a:r>
              <a:rPr lang="en-US" sz="1100" b="0" i="0" u="none" strike="noStrike" cap="none" baseline="0" dirty="0">
                <a:solidFill>
                  <a:schemeClr val="dk1"/>
                </a:solidFill>
                <a:latin typeface="Georgia"/>
                <a:ea typeface="Georgia"/>
                <a:cs typeface="Georgia"/>
                <a:sym typeface="Georgia"/>
              </a:rPr>
              <a:t> "Chapter 18: Cost of Capital: An Introduction", </a:t>
            </a:r>
            <a:r>
              <a:rPr lang="en-US" sz="1100" b="0" i="0" u="none" strike="noStrike" cap="none" baseline="0" dirty="0" err="1">
                <a:solidFill>
                  <a:schemeClr val="dk1"/>
                </a:solidFill>
                <a:latin typeface="Georgia"/>
                <a:ea typeface="Georgia"/>
                <a:cs typeface="Georgia"/>
                <a:sym typeface="Georgia"/>
              </a:rPr>
              <a:t>Ionici</a:t>
            </a:r>
            <a:r>
              <a:rPr lang="en-US" sz="1100" b="0" i="0" u="none" strike="noStrike" cap="none" baseline="0" dirty="0">
                <a:solidFill>
                  <a:schemeClr val="dk1"/>
                </a:solidFill>
                <a:latin typeface="Georgia"/>
                <a:ea typeface="Georgia"/>
                <a:cs typeface="Georgia"/>
                <a:sym typeface="Georgia"/>
              </a:rPr>
              <a:t>, O. &amp; Small, K. &amp; D'Souza, F., in "Capital Budgeting   </a:t>
            </a:r>
            <a:br>
              <a:rPr lang="en-US" sz="1100" b="0" i="0" u="none" strike="noStrike" cap="none" baseline="0" dirty="0">
                <a:solidFill>
                  <a:schemeClr val="dk1"/>
                </a:solidFill>
                <a:latin typeface="Georgia"/>
                <a:ea typeface="Georgia"/>
                <a:cs typeface="Georgia"/>
                <a:sym typeface="Georgia"/>
              </a:rPr>
            </a:br>
            <a:r>
              <a:rPr lang="en-US" sz="1100" b="0" i="0" u="none" strike="noStrike" cap="none" baseline="0" dirty="0">
                <a:solidFill>
                  <a:schemeClr val="dk1"/>
                </a:solidFill>
                <a:latin typeface="Georgia"/>
                <a:ea typeface="Georgia"/>
                <a:cs typeface="Georgia"/>
                <a:sym typeface="Georgia"/>
              </a:rPr>
              <a:t>   Valuation: Financial Analysis for Today's Investment Projects". Edited by H. Kent Baker and P. English (2011). </a:t>
            </a:r>
          </a:p>
        </p:txBody>
      </p:sp>
      <p:pic>
        <p:nvPicPr>
          <p:cNvPr id="506" name="Shape 506"/>
          <p:cNvPicPr preferRelativeResize="0"/>
          <p:nvPr/>
        </p:nvPicPr>
        <p:blipFill rotWithShape="1">
          <a:blip r:embed="rId3">
            <a:alphaModFix/>
          </a:blip>
          <a:srcRect l="11077" t="7385" b="7385"/>
          <a:stretch/>
        </p:blipFill>
        <p:spPr>
          <a:xfrm>
            <a:off x="996466" y="1752601"/>
            <a:ext cx="1023420" cy="1358232"/>
          </a:xfrm>
          <a:prstGeom prst="rect">
            <a:avLst/>
          </a:prstGeom>
          <a:noFill/>
          <a:ln>
            <a:noFill/>
          </a:ln>
        </p:spPr>
      </p:pic>
      <p:sp>
        <p:nvSpPr>
          <p:cNvPr id="507" name="Shape 507"/>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722312" y="2338386"/>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US" sz="3200" b="1" i="0" u="none" strike="noStrike" cap="none" baseline="0">
                <a:solidFill>
                  <a:schemeClr val="dk1"/>
                </a:solidFill>
                <a:latin typeface="Georgia"/>
                <a:ea typeface="Georgia"/>
                <a:cs typeface="Georgia"/>
                <a:sym typeface="Georgia"/>
              </a:rPr>
              <a:t>APPENDIX</a:t>
            </a:r>
          </a:p>
        </p:txBody>
      </p:sp>
      <p:sp>
        <p:nvSpPr>
          <p:cNvPr id="513" name="Shape 513"/>
          <p:cNvSpPr txBox="1">
            <a:spLocks noGrp="1"/>
          </p:cNvSpPr>
          <p:nvPr>
            <p:ph type="body" idx="1"/>
          </p:nvPr>
        </p:nvSpPr>
        <p:spPr>
          <a:xfrm>
            <a:off x="722312" y="838200"/>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baseline="0">
                <a:solidFill>
                  <a:srgbClr val="888888"/>
                </a:solidFill>
                <a:latin typeface="Georgia"/>
                <a:ea typeface="Georgia"/>
                <a:cs typeface="Georgia"/>
                <a:sym typeface="Georgia"/>
              </a:rPr>
              <a:t>Fall 2014</a:t>
            </a:r>
          </a:p>
        </p:txBody>
      </p:sp>
      <p:sp>
        <p:nvSpPr>
          <p:cNvPr id="514" name="Shape 514"/>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
        <p:nvSpPr>
          <p:cNvPr id="5" name="Slide Number Placeholder 17"/>
          <p:cNvSpPr txBox="1">
            <a:spLocks/>
          </p:cNvSpPr>
          <p:nvPr/>
        </p:nvSpPr>
        <p:spPr>
          <a:xfrm>
            <a:off x="8305800" y="6400801"/>
            <a:ext cx="609600" cy="471170"/>
          </a:xfrm>
          <a:prstGeom prst="rect">
            <a:avLst/>
          </a:prstGeom>
          <a:noFill/>
          <a:ln>
            <a:noFill/>
          </a:ln>
        </p:spPr>
        <p:txBody>
          <a:bodyPr vert="horz" lIns="91425" tIns="91425" rIns="91425" bIns="91425" rtlCol="0" anchor="ctr" anchorCtr="0">
            <a:noAutofit/>
          </a:bodyP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fld id="{C4C5411A-C02D-49EF-A313-6C2D6A9C6A32}" type="slidenum">
              <a:rPr lang="en-US" smtClean="0">
                <a:latin typeface="Georgia"/>
                <a:ea typeface="Georgia"/>
                <a:cs typeface="Georgia"/>
              </a:rPr>
              <a:pPr/>
              <a:t>93</a:t>
            </a:fld>
            <a:endParaRPr lang="en-US" dirty="0">
              <a:latin typeface="Georgia"/>
              <a:ea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3">
            <a:alphaModFix/>
          </a:blip>
          <a:srcRect l="1423"/>
          <a:stretch/>
        </p:blipFill>
        <p:spPr>
          <a:xfrm>
            <a:off x="1331595" y="2019300"/>
            <a:ext cx="6328409" cy="2247900"/>
          </a:xfrm>
          <a:prstGeom prst="rect">
            <a:avLst/>
          </a:prstGeom>
          <a:noFill/>
          <a:ln w="25400" cap="flat">
            <a:solidFill>
              <a:schemeClr val="dk1"/>
            </a:solidFill>
            <a:prstDash val="solid"/>
            <a:miter/>
            <a:headEnd type="none" w="med" len="med"/>
            <a:tailEnd type="none" w="med" len="med"/>
          </a:ln>
        </p:spPr>
      </p:pic>
      <p:sp>
        <p:nvSpPr>
          <p:cNvPr id="520" name="Shape 520"/>
          <p:cNvSpPr txBox="1">
            <a:spLocks noGrp="1"/>
          </p:cNvSpPr>
          <p:nvPr>
            <p:ph type="sldNum" idx="12"/>
          </p:nvPr>
        </p:nvSpPr>
        <p:spPr>
          <a:xfrm>
            <a:off x="8610600" y="6400800"/>
            <a:ext cx="609599" cy="47116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dirty="0"/>
              <a:t> </a:t>
            </a:r>
            <a:r>
              <a:rPr lang="en-US" sz="800" b="0" i="0" u="none" strike="noStrike" cap="none" baseline="0" dirty="0">
                <a:solidFill>
                  <a:schemeClr val="dk1"/>
                </a:solidFill>
                <a:sym typeface="Arial"/>
              </a:rPr>
              <a:t>   </a:t>
            </a:r>
          </a:p>
        </p:txBody>
      </p:sp>
      <p:sp>
        <p:nvSpPr>
          <p:cNvPr id="521" name="Shape 521"/>
          <p:cNvSpPr txBox="1"/>
          <p:nvPr/>
        </p:nvSpPr>
        <p:spPr>
          <a:xfrm>
            <a:off x="1219200" y="4267200"/>
            <a:ext cx="65532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3200" b="0" i="0" u="none" strike="noStrike" cap="none" baseline="0">
                <a:solidFill>
                  <a:schemeClr val="dk1"/>
                </a:solidFill>
                <a:latin typeface="Georgia"/>
                <a:ea typeface="Georgia"/>
                <a:cs typeface="Georgia"/>
                <a:sym typeface="Georgia"/>
              </a:rPr>
              <a:t>Thank you.</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TotalTime>
  <Words>7511</Words>
  <Application>Microsoft Macintosh PowerPoint</Application>
  <PresentationFormat>On-screen Show (4:3)</PresentationFormat>
  <Paragraphs>1334</Paragraphs>
  <Slides>94</Slides>
  <Notes>55</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Sellinger Applied Portfolio</vt:lpstr>
      <vt:lpstr>Contents</vt:lpstr>
      <vt:lpstr>OVERVIEW</vt:lpstr>
      <vt:lpstr>Sellinger Applied Portfolio Overview</vt:lpstr>
      <vt:lpstr>Sellinger Applied Portfolio Overview</vt:lpstr>
      <vt:lpstr>ECONOMIC CONDITIONS</vt:lpstr>
      <vt:lpstr>Market Overview</vt:lpstr>
      <vt:lpstr> S&amp;P 500 3-Month and 1-Year Returns </vt:lpstr>
      <vt:lpstr>Federal Reserve Policy</vt:lpstr>
      <vt:lpstr>PowerPoint Presentation</vt:lpstr>
      <vt:lpstr>International Growth Concerns</vt:lpstr>
      <vt:lpstr>Oil Price Concerns </vt:lpstr>
      <vt:lpstr>ISIS</vt:lpstr>
      <vt:lpstr>SECTOR SUMMARIES</vt:lpstr>
      <vt:lpstr>Basic Materials</vt:lpstr>
      <vt:lpstr>Consumer Staples</vt:lpstr>
      <vt:lpstr>Financials</vt:lpstr>
      <vt:lpstr>Utilities</vt:lpstr>
      <vt:lpstr>Healthcare</vt:lpstr>
      <vt:lpstr>Consumer Discretionary</vt:lpstr>
      <vt:lpstr>Energy</vt:lpstr>
      <vt:lpstr>Information Technology</vt:lpstr>
      <vt:lpstr>Industrials</vt:lpstr>
      <vt:lpstr>Telecommunications</vt:lpstr>
      <vt:lpstr>PORTFOLIO STRATEGY &amp; COMPOSITION</vt:lpstr>
      <vt:lpstr>Growth Strategy Overview</vt:lpstr>
      <vt:lpstr>Growth Strategy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Strategy Overview</vt:lpstr>
      <vt:lpstr>Value Strategy Overview</vt:lpstr>
      <vt:lpstr>PowerPoint Presentation</vt:lpstr>
      <vt:lpstr>PowerPoint Presentation</vt:lpstr>
      <vt:lpstr>PowerPoint Presentation</vt:lpstr>
      <vt:lpstr>PowerPoint Presentation</vt:lpstr>
      <vt:lpstr>PowerPoint Presentation</vt:lpstr>
      <vt:lpstr>Dividend Strategy Overview</vt:lpstr>
      <vt:lpstr>Dividend Strategy Overview</vt:lpstr>
      <vt:lpstr>PowerPoint Presentation</vt:lpstr>
      <vt:lpstr>ETF Strategy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PORTFOLIO RISK ANALYSIS</vt:lpstr>
      <vt:lpstr>Portfolio Risk Analysis </vt:lpstr>
      <vt:lpstr>Portfolio Risk Analysis </vt:lpstr>
      <vt:lpstr>Portfolio Risk Analysis </vt:lpstr>
      <vt:lpstr>Portfolio Risk Analysis </vt:lpstr>
      <vt:lpstr>PERFORMANCE</vt:lpstr>
      <vt:lpstr>Portfolio Holdings </vt:lpstr>
      <vt:lpstr>Contents </vt:lpstr>
      <vt:lpstr>Portfolio Analysis </vt:lpstr>
      <vt:lpstr>Portfolio Analysis </vt:lpstr>
      <vt:lpstr>Portfolio Analysis </vt:lpstr>
      <vt:lpstr>Portfolio Risk/Return </vt:lpstr>
      <vt:lpstr>Portfolio Performance </vt:lpstr>
      <vt:lpstr>PowerPoint Presentation</vt:lpstr>
      <vt:lpstr>Top 5 Winners</vt:lpstr>
      <vt:lpstr>AmTrust Financial Services (AFSI)</vt:lpstr>
      <vt:lpstr>FedEx Corp. (FDX)  </vt:lpstr>
      <vt:lpstr>Costco (COST) </vt:lpstr>
      <vt:lpstr>Sherwin Williams (SHW)  </vt:lpstr>
      <vt:lpstr>Wal-Mart (WMT)   </vt:lpstr>
      <vt:lpstr>Top 5 Losers </vt:lpstr>
      <vt:lpstr>Halliburton (HAL)</vt:lpstr>
      <vt:lpstr>Chevron (CVX)</vt:lpstr>
      <vt:lpstr>Google (GOOGL)</vt:lpstr>
      <vt:lpstr>Schlumberger (SLB)</vt:lpstr>
      <vt:lpstr>Gilead Sciences Inc. (GILD) </vt:lpstr>
      <vt:lpstr>STUDENT BIOGRAPHIES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Sellinger Applied Portfolio</dc:title>
  <cp:lastModifiedBy>Bridget Cahill</cp:lastModifiedBy>
  <cp:revision>22</cp:revision>
  <dcterms:modified xsi:type="dcterms:W3CDTF">2014-12-10T21:09:19Z</dcterms:modified>
</cp:coreProperties>
</file>